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11" autoAdjust="0"/>
    <p:restoredTop sz="94660"/>
  </p:normalViewPr>
  <p:slideViewPr>
    <p:cSldViewPr>
      <p:cViewPr varScale="1">
        <p:scale>
          <a:sx n="68" d="100"/>
          <a:sy n="68" d="100"/>
        </p:scale>
        <p:origin x="-13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p>
        </p:txBody>
      </p:sp>
      <p:sp>
        <p:nvSpPr>
          <p:cNvPr id="162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p>
        </p:txBody>
      </p:sp>
      <p:sp>
        <p:nvSpPr>
          <p:cNvPr id="162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2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62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p>
        </p:txBody>
      </p:sp>
      <p:sp>
        <p:nvSpPr>
          <p:cNvPr id="162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75A03C39-FDE5-44E7-9524-6F7FF23FB3BA}"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32C8DE-0627-4988-9EF5-B77D8B6EF167}" type="slidenum">
              <a:rPr lang="el-GR"/>
              <a:pPr/>
              <a:t>2</a:t>
            </a:fld>
            <a:endParaRPr lang="el-GR"/>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16738"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el-GR"/>
          </a:p>
        </p:txBody>
      </p:sp>
      <p:sp>
        <p:nvSpPr>
          <p:cNvPr id="116739"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l-GR"/>
              <a:t>Κάντε κλικ για επεξεργασία του τίτλου</a:t>
            </a:r>
          </a:p>
        </p:txBody>
      </p:sp>
      <p:sp>
        <p:nvSpPr>
          <p:cNvPr id="116740"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l-GR"/>
              <a:t>Κάντε κλικ για να επεξεργαστείτε τον υπότιτλο του υποδείγματος</a:t>
            </a:r>
          </a:p>
        </p:txBody>
      </p:sp>
      <p:sp>
        <p:nvSpPr>
          <p:cNvPr id="116741" name="Rectangle 5"/>
          <p:cNvSpPr>
            <a:spLocks noGrp="1" noChangeArrowheads="1"/>
          </p:cNvSpPr>
          <p:nvPr>
            <p:ph type="dt" sz="half" idx="2"/>
          </p:nvPr>
        </p:nvSpPr>
        <p:spPr>
          <a:xfrm>
            <a:off x="685800" y="6248400"/>
            <a:ext cx="1905000" cy="457200"/>
          </a:xfrm>
        </p:spPr>
        <p:txBody>
          <a:bodyPr/>
          <a:lstStyle>
            <a:lvl1pPr>
              <a:defRPr/>
            </a:lvl1pPr>
          </a:lstStyle>
          <a:p>
            <a:endParaRPr lang="el-GR"/>
          </a:p>
        </p:txBody>
      </p:sp>
      <p:sp>
        <p:nvSpPr>
          <p:cNvPr id="116742" name="Rectangle 6"/>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116743" name="Rectangle 7"/>
          <p:cNvSpPr>
            <a:spLocks noGrp="1" noChangeArrowheads="1"/>
          </p:cNvSpPr>
          <p:nvPr>
            <p:ph type="sldNum" sz="quarter" idx="4"/>
          </p:nvPr>
        </p:nvSpPr>
        <p:spPr>
          <a:xfrm>
            <a:off x="6553200" y="6248400"/>
            <a:ext cx="1905000" cy="457200"/>
          </a:xfrm>
        </p:spPr>
        <p:txBody>
          <a:bodyPr/>
          <a:lstStyle>
            <a:lvl1pPr>
              <a:defRPr/>
            </a:lvl1pPr>
          </a:lstStyle>
          <a:p>
            <a:fld id="{0CDE165D-1A71-46DC-8EFC-57C520527490}" type="slidenum">
              <a:rPr lang="el-GR"/>
              <a:pPr/>
              <a:t>‹#›</a:t>
            </a:fld>
            <a:endParaRPr lang="el-GR"/>
          </a:p>
        </p:txBody>
      </p:sp>
      <p:grpSp>
        <p:nvGrpSpPr>
          <p:cNvPr id="116744" name="Group 8"/>
          <p:cNvGrpSpPr>
            <a:grpSpLocks/>
          </p:cNvGrpSpPr>
          <p:nvPr/>
        </p:nvGrpSpPr>
        <p:grpSpPr bwMode="auto">
          <a:xfrm>
            <a:off x="195263" y="234950"/>
            <a:ext cx="3787775" cy="1778000"/>
            <a:chOff x="123" y="148"/>
            <a:chExt cx="2386" cy="1120"/>
          </a:xfrm>
        </p:grpSpPr>
        <p:sp>
          <p:nvSpPr>
            <p:cNvPr id="116745"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l-GR"/>
            </a:p>
          </p:txBody>
        </p:sp>
        <p:sp>
          <p:nvSpPr>
            <p:cNvPr id="116746"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l-GR"/>
            </a:p>
          </p:txBody>
        </p:sp>
        <p:sp>
          <p:nvSpPr>
            <p:cNvPr id="116747"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l-GR"/>
            </a:p>
          </p:txBody>
        </p:sp>
        <p:grpSp>
          <p:nvGrpSpPr>
            <p:cNvPr id="116748" name="Group 12"/>
            <p:cNvGrpSpPr>
              <a:grpSpLocks/>
            </p:cNvGrpSpPr>
            <p:nvPr userDrawn="1"/>
          </p:nvGrpSpPr>
          <p:grpSpPr bwMode="auto">
            <a:xfrm>
              <a:off x="123" y="148"/>
              <a:ext cx="2386" cy="1081"/>
              <a:chOff x="123" y="148"/>
              <a:chExt cx="2386" cy="1081"/>
            </a:xfrm>
          </p:grpSpPr>
          <p:sp>
            <p:nvSpPr>
              <p:cNvPr id="116749"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l-GR"/>
              </a:p>
            </p:txBody>
          </p:sp>
          <p:sp>
            <p:nvSpPr>
              <p:cNvPr id="116750"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l-GR"/>
              </a:p>
            </p:txBody>
          </p:sp>
          <p:sp>
            <p:nvSpPr>
              <p:cNvPr id="116751"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l-GR"/>
              </a:p>
            </p:txBody>
          </p:sp>
          <p:sp>
            <p:nvSpPr>
              <p:cNvPr id="116752"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l-GR"/>
              </a:p>
            </p:txBody>
          </p:sp>
          <p:sp>
            <p:nvSpPr>
              <p:cNvPr id="116753"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l-GR"/>
              </a:p>
            </p:txBody>
          </p:sp>
        </p:grpSp>
      </p:grpSp>
      <p:grpSp>
        <p:nvGrpSpPr>
          <p:cNvPr id="116754" name="Group 18"/>
          <p:cNvGrpSpPr>
            <a:grpSpLocks/>
          </p:cNvGrpSpPr>
          <p:nvPr/>
        </p:nvGrpSpPr>
        <p:grpSpPr bwMode="auto">
          <a:xfrm>
            <a:off x="7915275" y="4368800"/>
            <a:ext cx="742950" cy="1058863"/>
            <a:chOff x="4986" y="2752"/>
            <a:chExt cx="468" cy="667"/>
          </a:xfrm>
        </p:grpSpPr>
        <p:sp>
          <p:nvSpPr>
            <p:cNvPr id="116755"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el-GR"/>
            </a:p>
          </p:txBody>
        </p:sp>
        <p:sp>
          <p:nvSpPr>
            <p:cNvPr id="116756"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el-GR"/>
            </a:p>
          </p:txBody>
        </p:sp>
        <p:sp>
          <p:nvSpPr>
            <p:cNvPr id="116757"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l-GR"/>
            </a:p>
          </p:txBody>
        </p:sp>
        <p:grpSp>
          <p:nvGrpSpPr>
            <p:cNvPr id="116758" name="Group 22"/>
            <p:cNvGrpSpPr>
              <a:grpSpLocks/>
            </p:cNvGrpSpPr>
            <p:nvPr userDrawn="1"/>
          </p:nvGrpSpPr>
          <p:grpSpPr bwMode="auto">
            <a:xfrm>
              <a:off x="4986" y="2752"/>
              <a:ext cx="468" cy="667"/>
              <a:chOff x="4986" y="2752"/>
              <a:chExt cx="468" cy="667"/>
            </a:xfrm>
          </p:grpSpPr>
          <p:sp>
            <p:nvSpPr>
              <p:cNvPr id="116759"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l-GR"/>
              </a:p>
            </p:txBody>
          </p:sp>
          <p:sp>
            <p:nvSpPr>
              <p:cNvPr id="116760"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l-GR"/>
              </a:p>
            </p:txBody>
          </p:sp>
          <p:sp>
            <p:nvSpPr>
              <p:cNvPr id="116761"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l-GR"/>
              </a:p>
            </p:txBody>
          </p:sp>
          <p:sp>
            <p:nvSpPr>
              <p:cNvPr id="116762"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l-GR"/>
              </a:p>
            </p:txBody>
          </p:sp>
          <p:sp>
            <p:nvSpPr>
              <p:cNvPr id="116763"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l-GR"/>
              </a:p>
            </p:txBody>
          </p:sp>
        </p:grpSp>
      </p:grpSp>
      <p:sp>
        <p:nvSpPr>
          <p:cNvPr id="116764"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el-GR"/>
          </a:p>
        </p:txBody>
      </p:sp>
      <p:sp>
        <p:nvSpPr>
          <p:cNvPr id="116765"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47F1FC5-3F3B-4203-8C67-58B7A507A7FD}"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457950" y="152400"/>
            <a:ext cx="1924050" cy="5334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152400"/>
            <a:ext cx="5619750" cy="5334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41D4719-7BA5-4D2B-BF98-8DBECC6B59C4}" type="slidenum">
              <a:rPr lang="el-G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Τίτλος και Κείμενο επάνω από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52400"/>
            <a:ext cx="6870700" cy="16002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828800"/>
            <a:ext cx="7696200" cy="1752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685800" y="3733800"/>
            <a:ext cx="7696200" cy="1752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1371600" y="6248400"/>
            <a:ext cx="1905000" cy="457200"/>
          </a:xfrm>
        </p:spPr>
        <p:txBody>
          <a:bodyPr/>
          <a:lstStyle>
            <a:lvl1pPr>
              <a:defRPr/>
            </a:lvl1pPr>
          </a:lstStyle>
          <a:p>
            <a:endParaRPr lang="el-GR"/>
          </a:p>
        </p:txBody>
      </p:sp>
      <p:sp>
        <p:nvSpPr>
          <p:cNvPr id="6" name="5 - Θέση υποσέλιδου"/>
          <p:cNvSpPr>
            <a:spLocks noGrp="1"/>
          </p:cNvSpPr>
          <p:nvPr>
            <p:ph type="ftr" sz="quarter" idx="11"/>
          </p:nvPr>
        </p:nvSpPr>
        <p:spPr>
          <a:xfrm>
            <a:off x="3556000" y="6248400"/>
            <a:ext cx="2895600" cy="45720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718300" y="6248400"/>
            <a:ext cx="1905000" cy="457200"/>
          </a:xfrm>
        </p:spPr>
        <p:txBody>
          <a:bodyPr/>
          <a:lstStyle>
            <a:lvl1pPr>
              <a:defRPr/>
            </a:lvl1pPr>
          </a:lstStyle>
          <a:p>
            <a:fld id="{DB409380-E8E6-4C94-89D7-8423FB125080}" type="slidenum">
              <a:rPr lang="el-G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52400"/>
            <a:ext cx="6870700" cy="16002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828800"/>
            <a:ext cx="3771900" cy="3657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10100" y="1828800"/>
            <a:ext cx="3771900" cy="3657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1371600" y="6248400"/>
            <a:ext cx="1905000" cy="457200"/>
          </a:xfrm>
        </p:spPr>
        <p:txBody>
          <a:bodyPr/>
          <a:lstStyle>
            <a:lvl1pPr>
              <a:defRPr/>
            </a:lvl1pPr>
          </a:lstStyle>
          <a:p>
            <a:endParaRPr lang="el-GR"/>
          </a:p>
        </p:txBody>
      </p:sp>
      <p:sp>
        <p:nvSpPr>
          <p:cNvPr id="6" name="5 - Θέση υποσέλιδου"/>
          <p:cNvSpPr>
            <a:spLocks noGrp="1"/>
          </p:cNvSpPr>
          <p:nvPr>
            <p:ph type="ftr" sz="quarter" idx="11"/>
          </p:nvPr>
        </p:nvSpPr>
        <p:spPr>
          <a:xfrm>
            <a:off x="3556000" y="6248400"/>
            <a:ext cx="2895600" cy="45720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718300" y="6248400"/>
            <a:ext cx="1905000" cy="457200"/>
          </a:xfrm>
        </p:spPr>
        <p:txBody>
          <a:bodyPr/>
          <a:lstStyle>
            <a:lvl1pPr>
              <a:defRPr/>
            </a:lvl1pPr>
          </a:lstStyle>
          <a:p>
            <a:fld id="{8EA2583D-219F-47FA-B1BD-8F01B461851C}" type="slidenum">
              <a:rPr lang="el-G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Τίτλος και 4 Αντικείμενα">
    <p:spTree>
      <p:nvGrpSpPr>
        <p:cNvPr id="1" name=""/>
        <p:cNvGrpSpPr/>
        <p:nvPr/>
      </p:nvGrpSpPr>
      <p:grpSpPr>
        <a:xfrm>
          <a:off x="0" y="0"/>
          <a:ext cx="0" cy="0"/>
          <a:chOff x="0" y="0"/>
          <a:chExt cx="0" cy="0"/>
        </a:xfrm>
      </p:grpSpPr>
      <p:sp>
        <p:nvSpPr>
          <p:cNvPr id="2" name="1 - Τίτλος"/>
          <p:cNvSpPr>
            <a:spLocks noGrp="1"/>
          </p:cNvSpPr>
          <p:nvPr>
            <p:ph type="title" sz="quarter"/>
          </p:nvPr>
        </p:nvSpPr>
        <p:spPr>
          <a:xfrm>
            <a:off x="685800" y="152400"/>
            <a:ext cx="6870700" cy="16002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quarter" idx="1"/>
          </p:nvPr>
        </p:nvSpPr>
        <p:spPr>
          <a:xfrm>
            <a:off x="685800" y="1828800"/>
            <a:ext cx="3771900" cy="1752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10100" y="1828800"/>
            <a:ext cx="3771900" cy="1752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685800" y="3733800"/>
            <a:ext cx="3771900" cy="1752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περιεχομένου"/>
          <p:cNvSpPr>
            <a:spLocks noGrp="1"/>
          </p:cNvSpPr>
          <p:nvPr>
            <p:ph sz="quarter" idx="4"/>
          </p:nvPr>
        </p:nvSpPr>
        <p:spPr>
          <a:xfrm>
            <a:off x="4610100" y="3733800"/>
            <a:ext cx="3771900" cy="1752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a:xfrm>
            <a:off x="1371600" y="6248400"/>
            <a:ext cx="1905000" cy="457200"/>
          </a:xfrm>
        </p:spPr>
        <p:txBody>
          <a:bodyPr/>
          <a:lstStyle>
            <a:lvl1pPr>
              <a:defRPr/>
            </a:lvl1pPr>
          </a:lstStyle>
          <a:p>
            <a:endParaRPr lang="el-GR"/>
          </a:p>
        </p:txBody>
      </p:sp>
      <p:sp>
        <p:nvSpPr>
          <p:cNvPr id="8" name="7 - Θέση υποσέλιδου"/>
          <p:cNvSpPr>
            <a:spLocks noGrp="1"/>
          </p:cNvSpPr>
          <p:nvPr>
            <p:ph type="ftr" sz="quarter" idx="11"/>
          </p:nvPr>
        </p:nvSpPr>
        <p:spPr>
          <a:xfrm>
            <a:off x="3556000" y="6248400"/>
            <a:ext cx="2895600" cy="457200"/>
          </a:xfrm>
        </p:spPr>
        <p:txBody>
          <a:bodyPr/>
          <a:lstStyle>
            <a:lvl1pPr>
              <a:defRPr/>
            </a:lvl1pPr>
          </a:lstStyle>
          <a:p>
            <a:endParaRPr lang="el-GR"/>
          </a:p>
        </p:txBody>
      </p:sp>
      <p:sp>
        <p:nvSpPr>
          <p:cNvPr id="9" name="8 - Θέση αριθμού διαφάνειας"/>
          <p:cNvSpPr>
            <a:spLocks noGrp="1"/>
          </p:cNvSpPr>
          <p:nvPr>
            <p:ph type="sldNum" sz="quarter" idx="12"/>
          </p:nvPr>
        </p:nvSpPr>
        <p:spPr>
          <a:xfrm>
            <a:off x="6718300" y="6248400"/>
            <a:ext cx="1905000" cy="457200"/>
          </a:xfrm>
        </p:spPr>
        <p:txBody>
          <a:bodyPr/>
          <a:lstStyle>
            <a:lvl1pPr>
              <a:defRPr/>
            </a:lvl1pPr>
          </a:lstStyle>
          <a:p>
            <a:fld id="{88FD6B06-9295-466F-A1DF-F68E27AD97FB}"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36E6505-3A15-42C4-9DE3-6342B0F0C666}"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6F4870B-744D-4B21-B13B-D3A3C9B2625F}"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FD2F3E5-693C-416D-9C55-C61F700FD06F}"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1E3EA87E-4D70-47D5-8155-A0ABFC953913}"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B1AD7659-82F5-4E9F-B65C-2CD9C7FBDD0A}"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56D6B2EA-B47D-4D5E-B529-3F6F63235F94}"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72190C0-D95A-4E89-8563-90D7A34DA02E}"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E7C27D65-2029-4ACF-A1A7-2970CA658376}"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el-GR"/>
          </a:p>
        </p:txBody>
      </p:sp>
      <p:sp>
        <p:nvSpPr>
          <p:cNvPr id="115715"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115716"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15717"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15718"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15719"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2200A023-AEBB-456D-971C-2E4839026BF8}" type="slidenum">
              <a:rPr lang="el-GR"/>
              <a:pPr/>
              <a:t>‹#›</a:t>
            </a:fld>
            <a:endParaRPr lang="el-GR"/>
          </a:p>
        </p:txBody>
      </p:sp>
      <p:sp>
        <p:nvSpPr>
          <p:cNvPr id="115720"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el-GR"/>
          </a:p>
        </p:txBody>
      </p:sp>
      <p:sp>
        <p:nvSpPr>
          <p:cNvPr id="115721"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el-GR"/>
          </a:p>
        </p:txBody>
      </p:sp>
      <p:grpSp>
        <p:nvGrpSpPr>
          <p:cNvPr id="115722" name="Group 10"/>
          <p:cNvGrpSpPr>
            <a:grpSpLocks/>
          </p:cNvGrpSpPr>
          <p:nvPr/>
        </p:nvGrpSpPr>
        <p:grpSpPr bwMode="auto">
          <a:xfrm>
            <a:off x="7938" y="5540375"/>
            <a:ext cx="1784350" cy="1246188"/>
            <a:chOff x="5" y="3490"/>
            <a:chExt cx="1124" cy="785"/>
          </a:xfrm>
        </p:grpSpPr>
        <p:sp>
          <p:nvSpPr>
            <p:cNvPr id="115723"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el-GR"/>
            </a:p>
          </p:txBody>
        </p:sp>
        <p:sp>
          <p:nvSpPr>
            <p:cNvPr id="115724"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el-GR"/>
            </a:p>
          </p:txBody>
        </p:sp>
        <p:sp>
          <p:nvSpPr>
            <p:cNvPr id="115725"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el-GR"/>
            </a:p>
          </p:txBody>
        </p:sp>
        <p:sp>
          <p:nvSpPr>
            <p:cNvPr id="115726"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el-GR"/>
            </a:p>
          </p:txBody>
        </p:sp>
        <p:sp>
          <p:nvSpPr>
            <p:cNvPr id="115727"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el-GR"/>
            </a:p>
          </p:txBody>
        </p:sp>
        <p:sp>
          <p:nvSpPr>
            <p:cNvPr id="115728"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el-GR"/>
            </a:p>
          </p:txBody>
        </p:sp>
        <p:sp>
          <p:nvSpPr>
            <p:cNvPr id="115729"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el-GR"/>
            </a:p>
          </p:txBody>
        </p:sp>
        <p:sp>
          <p:nvSpPr>
            <p:cNvPr id="115730"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el-GR"/>
            </a:p>
          </p:txBody>
        </p:sp>
        <p:sp>
          <p:nvSpPr>
            <p:cNvPr id="115731"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el-GR"/>
            </a:p>
          </p:txBody>
        </p:sp>
        <p:grpSp>
          <p:nvGrpSpPr>
            <p:cNvPr id="115732" name="Group 20"/>
            <p:cNvGrpSpPr>
              <a:grpSpLocks/>
            </p:cNvGrpSpPr>
            <p:nvPr userDrawn="1"/>
          </p:nvGrpSpPr>
          <p:grpSpPr bwMode="auto">
            <a:xfrm>
              <a:off x="5" y="3490"/>
              <a:ext cx="1124" cy="780"/>
              <a:chOff x="5" y="3490"/>
              <a:chExt cx="1124" cy="780"/>
            </a:xfrm>
          </p:grpSpPr>
          <p:grpSp>
            <p:nvGrpSpPr>
              <p:cNvPr id="115733" name="Group 21"/>
              <p:cNvGrpSpPr>
                <a:grpSpLocks/>
              </p:cNvGrpSpPr>
              <p:nvPr userDrawn="1"/>
            </p:nvGrpSpPr>
            <p:grpSpPr bwMode="auto">
              <a:xfrm>
                <a:off x="499" y="3562"/>
                <a:ext cx="548" cy="708"/>
                <a:chOff x="499" y="3562"/>
                <a:chExt cx="548" cy="708"/>
              </a:xfrm>
            </p:grpSpPr>
            <p:sp>
              <p:nvSpPr>
                <p:cNvPr id="115734"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el-GR"/>
                </a:p>
              </p:txBody>
            </p:sp>
            <p:sp>
              <p:nvSpPr>
                <p:cNvPr id="115735"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el-GR"/>
                </a:p>
              </p:txBody>
            </p:sp>
            <p:sp>
              <p:nvSpPr>
                <p:cNvPr id="115736"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el-GR"/>
                </a:p>
              </p:txBody>
            </p:sp>
          </p:grpSp>
          <p:sp>
            <p:nvSpPr>
              <p:cNvPr id="115737"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el-GR"/>
              </a:p>
            </p:txBody>
          </p:sp>
          <p:sp>
            <p:nvSpPr>
              <p:cNvPr id="115738"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el-GR"/>
              </a:p>
            </p:txBody>
          </p:sp>
          <p:sp>
            <p:nvSpPr>
              <p:cNvPr id="115739"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el-GR"/>
              </a:p>
            </p:txBody>
          </p:sp>
          <p:grpSp>
            <p:nvGrpSpPr>
              <p:cNvPr id="115740" name="Group 28"/>
              <p:cNvGrpSpPr>
                <a:grpSpLocks/>
              </p:cNvGrpSpPr>
              <p:nvPr userDrawn="1"/>
            </p:nvGrpSpPr>
            <p:grpSpPr bwMode="auto">
              <a:xfrm>
                <a:off x="5" y="3490"/>
                <a:ext cx="1124" cy="678"/>
                <a:chOff x="5" y="3490"/>
                <a:chExt cx="1124" cy="678"/>
              </a:xfrm>
            </p:grpSpPr>
            <p:sp>
              <p:nvSpPr>
                <p:cNvPr id="115741"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el-GR"/>
                </a:p>
              </p:txBody>
            </p:sp>
            <p:sp>
              <p:nvSpPr>
                <p:cNvPr id="115742"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el-GR"/>
                </a:p>
              </p:txBody>
            </p:sp>
            <p:sp>
              <p:nvSpPr>
                <p:cNvPr id="115743"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el-GR"/>
                </a:p>
              </p:txBody>
            </p:sp>
            <p:sp>
              <p:nvSpPr>
                <p:cNvPr id="115744"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el-GR"/>
                </a:p>
              </p:txBody>
            </p:sp>
            <p:sp>
              <p:nvSpPr>
                <p:cNvPr id="115745"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el-GR"/>
                </a:p>
              </p:txBody>
            </p:sp>
            <p:sp>
              <p:nvSpPr>
                <p:cNvPr id="115746"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el-GR"/>
                </a:p>
              </p:txBody>
            </p:sp>
            <p:sp>
              <p:nvSpPr>
                <p:cNvPr id="115747"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el-GR"/>
                </a:p>
              </p:txBody>
            </p:sp>
            <p:sp>
              <p:nvSpPr>
                <p:cNvPr id="115748"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el-GR"/>
                </a:p>
              </p:txBody>
            </p:sp>
          </p:grpSp>
        </p:grpSp>
      </p:grpSp>
      <p:grpSp>
        <p:nvGrpSpPr>
          <p:cNvPr id="115749" name="Group 37"/>
          <p:cNvGrpSpPr>
            <a:grpSpLocks/>
          </p:cNvGrpSpPr>
          <p:nvPr/>
        </p:nvGrpSpPr>
        <p:grpSpPr bwMode="auto">
          <a:xfrm>
            <a:off x="8680450" y="2116138"/>
            <a:ext cx="385763" cy="4308475"/>
            <a:chOff x="5468" y="1333"/>
            <a:chExt cx="243" cy="2714"/>
          </a:xfrm>
        </p:grpSpPr>
        <p:sp>
          <p:nvSpPr>
            <p:cNvPr id="115750"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l-GR"/>
            </a:p>
          </p:txBody>
        </p:sp>
        <p:sp>
          <p:nvSpPr>
            <p:cNvPr id="115751"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el-GR"/>
            </a:p>
          </p:txBody>
        </p:sp>
      </p:grpSp>
      <p:grpSp>
        <p:nvGrpSpPr>
          <p:cNvPr id="115752" name="Group 40"/>
          <p:cNvGrpSpPr>
            <a:grpSpLocks/>
          </p:cNvGrpSpPr>
          <p:nvPr/>
        </p:nvGrpSpPr>
        <p:grpSpPr bwMode="auto">
          <a:xfrm>
            <a:off x="7318375" y="90488"/>
            <a:ext cx="2133600" cy="1911350"/>
            <a:chOff x="4610" y="57"/>
            <a:chExt cx="1344" cy="1204"/>
          </a:xfrm>
        </p:grpSpPr>
        <p:grpSp>
          <p:nvGrpSpPr>
            <p:cNvPr id="115753" name="Group 41"/>
            <p:cNvGrpSpPr>
              <a:grpSpLocks/>
            </p:cNvGrpSpPr>
            <p:nvPr userDrawn="1"/>
          </p:nvGrpSpPr>
          <p:grpSpPr bwMode="auto">
            <a:xfrm>
              <a:off x="4610" y="57"/>
              <a:ext cx="1344" cy="1204"/>
              <a:chOff x="4610" y="57"/>
              <a:chExt cx="1344" cy="1204"/>
            </a:xfrm>
          </p:grpSpPr>
          <p:sp>
            <p:nvSpPr>
              <p:cNvPr id="115754"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el-GR"/>
              </a:p>
            </p:txBody>
          </p:sp>
          <p:grpSp>
            <p:nvGrpSpPr>
              <p:cNvPr id="115755" name="Group 43"/>
              <p:cNvGrpSpPr>
                <a:grpSpLocks/>
              </p:cNvGrpSpPr>
              <p:nvPr userDrawn="1"/>
            </p:nvGrpSpPr>
            <p:grpSpPr bwMode="auto">
              <a:xfrm>
                <a:off x="4610" y="57"/>
                <a:ext cx="1344" cy="985"/>
                <a:chOff x="4610" y="57"/>
                <a:chExt cx="1344" cy="985"/>
              </a:xfrm>
            </p:grpSpPr>
            <p:sp>
              <p:nvSpPr>
                <p:cNvPr id="115756"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el-GR"/>
                </a:p>
              </p:txBody>
            </p:sp>
            <p:sp>
              <p:nvSpPr>
                <p:cNvPr id="115757"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el-GR"/>
                </a:p>
              </p:txBody>
            </p:sp>
            <p:sp>
              <p:nvSpPr>
                <p:cNvPr id="115758"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el-GR"/>
                </a:p>
              </p:txBody>
            </p:sp>
            <p:sp>
              <p:nvSpPr>
                <p:cNvPr id="115759"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el-GR"/>
                </a:p>
              </p:txBody>
            </p:sp>
            <p:sp>
              <p:nvSpPr>
                <p:cNvPr id="115760"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el-GR"/>
                </a:p>
              </p:txBody>
            </p:sp>
            <p:sp>
              <p:nvSpPr>
                <p:cNvPr id="115761"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el-GR"/>
                </a:p>
              </p:txBody>
            </p:sp>
            <p:sp>
              <p:nvSpPr>
                <p:cNvPr id="115762"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el-GR"/>
                </a:p>
              </p:txBody>
            </p:sp>
            <p:sp>
              <p:nvSpPr>
                <p:cNvPr id="115763"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el-GR"/>
                </a:p>
              </p:txBody>
            </p:sp>
          </p:grpSp>
        </p:grpSp>
        <p:sp>
          <p:nvSpPr>
            <p:cNvPr id="115764"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el-GR"/>
            </a:p>
          </p:txBody>
        </p:sp>
      </p:gr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hyperlink" Target="http://blogs.sch.gr/gymkoris/" TargetMode="External"/><Relationship Id="rId3" Type="http://schemas.openxmlformats.org/officeDocument/2006/relationships/hyperlink" Target="http://grizosgatos.blogspot.com/2011/04/blog-post_2566.html" TargetMode="External"/><Relationship Id="rId7" Type="http://schemas.openxmlformats.org/officeDocument/2006/relationships/hyperlink" Target="http://psychografimata.com/4092/pies-ine-i-nees-morfes-tis-scholikis-vias/" TargetMode="External"/><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hyperlink" Target="http://www.iatronet.gr/article.asp?art_id=6022" TargetMode="External"/><Relationship Id="rId5" Type="http://schemas.openxmlformats.org/officeDocument/2006/relationships/hyperlink" Target="http://www.paidorama.com/%CE%95%CE%BA%CF%80%CE%B1%CE%AF%CE%B4%CE%B5%CF%85%CF%83%CE%B7/%CE%A3%CF%87%CE%BF%CE%BB%CE%B5%CE%AF%CE%BF/%CE%A4%CE%BF-%CF%86%CE%B1%CE%B9%CE%BD%CF%8C%CE%BC%CE%B5%CE%BD%CE%BF-%CF%84%CE%B7%CF%82-%CE%B2%CE%AF%CE%B1%CF%82-%CF%83%CF%84%CE%BF-%CE%B5%CE%BB%CE%BB%CE%B7%CE%BD%CE%B9%CE%BA%CF%8C-%CF%83%CF%87%CE%BF%CE%BB%CE%B5%CE%AF%CE%BF.html" TargetMode="External"/><Relationship Id="rId4" Type="http://schemas.openxmlformats.org/officeDocument/2006/relationships/hyperlink" Target="http://www.slideshare.net/dnaka/e-3897644" TargetMode="External"/><Relationship Id="rId9" Type="http://schemas.openxmlformats.org/officeDocument/2006/relationships/hyperlink" Target="http://bpeiramatikogoneis.blogspot.com/2011/03/bullying.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dirty="0">
                <a:effectLst/>
                <a:latin typeface="Calibri" pitchFamily="34" charset="0"/>
                <a:cs typeface="Calibri" pitchFamily="34" charset="0"/>
              </a:rPr>
              <a:t>Ενδοσχολική</a:t>
            </a:r>
            <a:r>
              <a:rPr lang="el-GR" dirty="0">
                <a:latin typeface="Calibri" pitchFamily="34" charset="0"/>
                <a:cs typeface="Calibri" pitchFamily="34" charset="0"/>
              </a:rPr>
              <a:t> Βία</a:t>
            </a:r>
          </a:p>
        </p:txBody>
      </p:sp>
      <p:sp>
        <p:nvSpPr>
          <p:cNvPr id="2051" name="Rectangle 3"/>
          <p:cNvSpPr>
            <a:spLocks noGrp="1" noChangeArrowheads="1"/>
          </p:cNvSpPr>
          <p:nvPr>
            <p:ph type="subTitle" idx="1"/>
          </p:nvPr>
        </p:nvSpPr>
        <p:spPr/>
        <p:txBody>
          <a:bodyPr/>
          <a:lstStyle/>
          <a:p>
            <a:r>
              <a:rPr lang="el-GR" dirty="0" smtClean="0">
                <a:effectLst/>
                <a:latin typeface="Calibri" pitchFamily="34" charset="0"/>
                <a:cs typeface="Calibri" pitchFamily="34" charset="0"/>
              </a:rPr>
              <a:t>Ο φόβος των περισσοτέρων μαθητών</a:t>
            </a:r>
            <a:endParaRPr lang="el-GR" dirty="0">
              <a:effectLst/>
              <a:latin typeface="Calibri" pitchFamily="34" charset="0"/>
              <a:cs typeface="Calibri" pitchFamily="34" charset="0"/>
            </a:endParaRPr>
          </a:p>
        </p:txBody>
      </p:sp>
      <p:sp>
        <p:nvSpPr>
          <p:cNvPr id="6" name="5 - TextBox"/>
          <p:cNvSpPr txBox="1"/>
          <p:nvPr/>
        </p:nvSpPr>
        <p:spPr>
          <a:xfrm>
            <a:off x="6372200" y="6165304"/>
            <a:ext cx="2771800" cy="646331"/>
          </a:xfrm>
          <a:prstGeom prst="rect">
            <a:avLst/>
          </a:prstGeom>
          <a:noFill/>
        </p:spPr>
        <p:txBody>
          <a:bodyPr wrap="square" rtlCol="0">
            <a:spAutoFit/>
          </a:bodyPr>
          <a:lstStyle/>
          <a:p>
            <a:r>
              <a:rPr lang="el-GR" dirty="0" smtClean="0">
                <a:solidFill>
                  <a:srgbClr val="FF0000"/>
                </a:solidFill>
              </a:rPr>
              <a:t>Αρίστη Μελισσουργάκη</a:t>
            </a:r>
          </a:p>
          <a:p>
            <a:r>
              <a:rPr lang="el-GR" dirty="0" smtClean="0">
                <a:solidFill>
                  <a:srgbClr val="FF0000"/>
                </a:solidFill>
              </a:rPr>
              <a:t>5</a:t>
            </a:r>
            <a:r>
              <a:rPr lang="el-GR" baseline="30000" dirty="0" smtClean="0">
                <a:solidFill>
                  <a:srgbClr val="FF0000"/>
                </a:solidFill>
              </a:rPr>
              <a:t>ο</a:t>
            </a:r>
            <a:r>
              <a:rPr lang="el-GR" dirty="0" smtClean="0">
                <a:solidFill>
                  <a:srgbClr val="FF0000"/>
                </a:solidFill>
              </a:rPr>
              <a:t> Γυμνάσιο Ηρακλείου</a:t>
            </a:r>
            <a:endParaRPr lang="el-GR" dirty="0">
              <a:solidFill>
                <a:srgbClr val="FF0000"/>
              </a:solidFill>
            </a:endParaRPr>
          </a:p>
        </p:txBody>
      </p:sp>
    </p:spTree>
  </p:cSld>
  <p:clrMapOvr>
    <a:masterClrMapping/>
  </p:clrMapOvr>
  <p:transition advClick="0">
    <p:blinds/>
    <p:sndAc>
      <p:stSnd>
        <p:snd r:embed="rId2" name="breez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grpId="0" nodeType="clickEffect">
                                  <p:stCondLst>
                                    <p:cond delay="0"/>
                                  </p:stCondLst>
                                  <p:childTnLst>
                                    <p:set>
                                      <p:cBhvr>
                                        <p:cTn id="24" dur="1" fill="hold">
                                          <p:stCondLst>
                                            <p:cond delay="0"/>
                                          </p:stCondLst>
                                        </p:cTn>
                                        <p:tgtEl>
                                          <p:spTgt spid="2051">
                                            <p:txEl>
                                              <p:pRg st="0" end="0"/>
                                            </p:txEl>
                                          </p:spTgt>
                                        </p:tgtEl>
                                        <p:attrNameLst>
                                          <p:attrName>style.visibility</p:attrName>
                                        </p:attrNameLst>
                                      </p:cBhvr>
                                      <p:to>
                                        <p:strVal val="visible"/>
                                      </p:to>
                                    </p:set>
                                    <p:animEffect transition="in" filter="fade">
                                      <p:cBhvr>
                                        <p:cTn id="25" dur="1000"/>
                                        <p:tgtEl>
                                          <p:spTgt spid="2051">
                                            <p:txEl>
                                              <p:pRg st="0" end="0"/>
                                            </p:txEl>
                                          </p:spTgt>
                                        </p:tgtEl>
                                      </p:cBhvr>
                                    </p:animEffect>
                                    <p:anim calcmode="lin" valueType="num">
                                      <p:cBhvr>
                                        <p:cTn id="26"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2051">
                                            <p:txEl>
                                              <p:pRg st="0" end="0"/>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2051">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8200"/>
            </a:gs>
            <a:gs pos="10001">
              <a:srgbClr val="FF0000"/>
            </a:gs>
            <a:gs pos="35001">
              <a:srgbClr val="BA0066"/>
            </a:gs>
            <a:gs pos="70000">
              <a:srgbClr val="66008F"/>
            </a:gs>
            <a:gs pos="100000">
              <a:srgbClr val="000082"/>
            </a:gs>
          </a:gsLst>
          <a:lin ang="5400000" scaled="1"/>
        </a:gra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l-GR"/>
              <a:t>Μ</a:t>
            </a:r>
            <a:r>
              <a:rPr lang="en-US"/>
              <a:t> </a:t>
            </a:r>
            <a:r>
              <a:rPr lang="el-GR"/>
              <a:t>ί</a:t>
            </a:r>
            <a:r>
              <a:rPr lang="en-US"/>
              <a:t> </a:t>
            </a:r>
            <a:r>
              <a:rPr lang="el-GR"/>
              <a:t>λ</a:t>
            </a:r>
            <a:r>
              <a:rPr lang="en-US"/>
              <a:t> </a:t>
            </a:r>
            <a:r>
              <a:rPr lang="el-GR"/>
              <a:t>α</a:t>
            </a:r>
            <a:r>
              <a:rPr lang="en-US"/>
              <a:t> </a:t>
            </a:r>
            <a:r>
              <a:rPr lang="el-GR"/>
              <a:t>!</a:t>
            </a:r>
          </a:p>
        </p:txBody>
      </p:sp>
      <p:sp>
        <p:nvSpPr>
          <p:cNvPr id="142339" name="Rectangle 3"/>
          <p:cNvSpPr>
            <a:spLocks noGrp="1" noChangeArrowheads="1"/>
          </p:cNvSpPr>
          <p:nvPr>
            <p:ph type="body" sz="half" idx="1"/>
          </p:nvPr>
        </p:nvSpPr>
        <p:spPr/>
        <p:txBody>
          <a:bodyPr/>
          <a:lstStyle/>
          <a:p>
            <a:pPr>
              <a:lnSpc>
                <a:spcPct val="80000"/>
              </a:lnSpc>
            </a:pPr>
            <a:r>
              <a:rPr lang="el-GR" sz="1800"/>
              <a:t>Το παιδί μάρτυρας σχολικής βίας</a:t>
            </a:r>
            <a:r>
              <a:rPr lang="el-GR" sz="1800" b="1"/>
              <a:t> </a:t>
            </a:r>
            <a:r>
              <a:rPr lang="el-GR" sz="1800"/>
              <a:t>συχνά νιώθει τρομαγμένο, έχει ενοχές, φοβάται να αναφέρει το περιστατικό μη και εισπράξει αντίποινα, νιώθει ανήμπορο, αγχωμένο, λυπημένο.  Είναι μια σημαντικότατη ‘παράπλευρη απώλεια’ των περιστατικών σχολικής βίας.  Τα παιδιά τραυματίζονται από το περιστατικό όταν δεν υπάρχει ανταπόκριση, προστασία και εφαρμογή συνεπειών. </a:t>
            </a:r>
          </a:p>
        </p:txBody>
      </p:sp>
      <p:pic>
        <p:nvPicPr>
          <p:cNvPr id="142342" name="Picture 6" descr="bullying_345-345x200"/>
          <p:cNvPicPr>
            <a:picLocks noGrp="1" noChangeAspect="1" noChangeArrowheads="1"/>
          </p:cNvPicPr>
          <p:nvPr>
            <p:ph sz="half" idx="2"/>
          </p:nvPr>
        </p:nvPicPr>
        <p:blipFill>
          <a:blip r:embed="rId2" cstate="print"/>
          <a:srcRect/>
          <a:stretch>
            <a:fillRect/>
          </a:stretch>
        </p:blipFill>
        <p:spPr>
          <a:xfrm>
            <a:off x="4859338" y="1773238"/>
            <a:ext cx="3311525" cy="35909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42338"/>
                                        </p:tgtEl>
                                        <p:attrNameLst>
                                          <p:attrName>style.visibility</p:attrName>
                                        </p:attrNameLst>
                                      </p:cBhvr>
                                      <p:to>
                                        <p:strVal val="visible"/>
                                      </p:to>
                                    </p:set>
                                    <p:animEffect transition="in" filter="fade">
                                      <p:cBhvr>
                                        <p:cTn id="7" dur="1000"/>
                                        <p:tgtEl>
                                          <p:spTgt spid="142338"/>
                                        </p:tgtEl>
                                      </p:cBhvr>
                                    </p:animEffect>
                                    <p:anim calcmode="lin" valueType="num">
                                      <p:cBhvr>
                                        <p:cTn id="8" dur="1000" fill="hold"/>
                                        <p:tgtEl>
                                          <p:spTgt spid="142338"/>
                                        </p:tgtEl>
                                        <p:attrNameLst>
                                          <p:attrName>ppt_x</p:attrName>
                                        </p:attrNameLst>
                                      </p:cBhvr>
                                      <p:tavLst>
                                        <p:tav tm="0">
                                          <p:val>
                                            <p:strVal val="#ppt_x-.1"/>
                                          </p:val>
                                        </p:tav>
                                        <p:tav tm="100000">
                                          <p:val>
                                            <p:strVal val="#ppt_x"/>
                                          </p:val>
                                        </p:tav>
                                      </p:tavLst>
                                    </p:anim>
                                    <p:anim calcmode="lin" valueType="num">
                                      <p:cBhvr>
                                        <p:cTn id="9" dur="1000" fill="hold"/>
                                        <p:tgtEl>
                                          <p:spTgt spid="142338"/>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 presetClass="emph" presetSubtype="2" fill="hold" grpId="2" nodeType="clickEffect">
                                  <p:stCondLst>
                                    <p:cond delay="0"/>
                                  </p:stCondLst>
                                  <p:iterate type="lt">
                                    <p:tmPct val="0"/>
                                  </p:iterate>
                                  <p:childTnLst>
                                    <p:anim to="1.5" calcmode="lin" valueType="num">
                                      <p:cBhvr override="childStyle">
                                        <p:cTn id="13" dur="2000" fill="hold"/>
                                        <p:tgtEl>
                                          <p:spTgt spid="142338"/>
                                        </p:tgtEl>
                                        <p:attrNameLst>
                                          <p:attrName>style.fontSize</p:attrName>
                                        </p:attrNameLst>
                                      </p:cBhvr>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42339">
                                            <p:txEl>
                                              <p:pRg st="0" end="0"/>
                                            </p:txEl>
                                          </p:spTgt>
                                        </p:tgtEl>
                                        <p:attrNameLst>
                                          <p:attrName>style.visibility</p:attrName>
                                        </p:attrNameLst>
                                      </p:cBhvr>
                                      <p:to>
                                        <p:strVal val="visible"/>
                                      </p:to>
                                    </p:set>
                                    <p:animEffect transition="in" filter="randombar(horizontal)">
                                      <p:cBhvr>
                                        <p:cTn id="18" dur="500"/>
                                        <p:tgtEl>
                                          <p:spTgt spid="142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8" grpId="2"/>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50000">
              <a:schemeClr val="bg1">
                <a:gamma/>
                <a:shade val="46275"/>
                <a:invGamma/>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l-GR"/>
              <a:t>Συμπεριφορά θύματος</a:t>
            </a:r>
          </a:p>
        </p:txBody>
      </p:sp>
      <p:sp>
        <p:nvSpPr>
          <p:cNvPr id="153603" name="Rectangle 3"/>
          <p:cNvSpPr>
            <a:spLocks noGrp="1" noChangeArrowheads="1"/>
          </p:cNvSpPr>
          <p:nvPr>
            <p:ph type="body" idx="1"/>
          </p:nvPr>
        </p:nvSpPr>
        <p:spPr/>
        <p:txBody>
          <a:bodyPr/>
          <a:lstStyle/>
          <a:p>
            <a:pPr>
              <a:lnSpc>
                <a:spcPct val="80000"/>
              </a:lnSpc>
            </a:pPr>
            <a:r>
              <a:rPr lang="el-GR" sz="1800" dirty="0"/>
              <a:t>Αποφεύγει τις τουαλέτες και δεν θέλει να βγει για διάλειμμα,</a:t>
            </a:r>
          </a:p>
          <a:p>
            <a:pPr>
              <a:lnSpc>
                <a:spcPct val="80000"/>
              </a:lnSpc>
            </a:pPr>
            <a:r>
              <a:rPr lang="el-GR" sz="1800" dirty="0"/>
              <a:t>Αργεί να έρθει ή δεν θέλει να έρθει ή δεν έρχεται </a:t>
            </a:r>
            <a:r>
              <a:rPr lang="el-GR" sz="1800" dirty="0" smtClean="0"/>
              <a:t>στο σχολείο</a:t>
            </a:r>
            <a:r>
              <a:rPr lang="el-GR" sz="1800" dirty="0"/>
              <a:t>,</a:t>
            </a:r>
          </a:p>
          <a:p>
            <a:pPr>
              <a:lnSpc>
                <a:spcPct val="80000"/>
              </a:lnSpc>
            </a:pPr>
            <a:r>
              <a:rPr lang="el-GR" sz="1800" dirty="0"/>
              <a:t>Πέφτει η σχολική του απόδοση και παρουσιάζει μειωμένο ενδιαφέρον στα μαθήματα,</a:t>
            </a:r>
          </a:p>
          <a:p>
            <a:pPr>
              <a:lnSpc>
                <a:spcPct val="80000"/>
              </a:lnSpc>
            </a:pPr>
            <a:r>
              <a:rPr lang="el-GR" sz="1800" dirty="0"/>
              <a:t>Δεν θέλει να φαίνεται και να ακούγεται στην τάξη – παύει να συμμετέχει, στέκεται στο περιθώριο,  </a:t>
            </a:r>
          </a:p>
          <a:p>
            <a:pPr>
              <a:lnSpc>
                <a:spcPct val="80000"/>
              </a:lnSpc>
            </a:pPr>
            <a:r>
              <a:rPr lang="el-GR" sz="1800" dirty="0" smtClean="0"/>
              <a:t>Είναι </a:t>
            </a:r>
            <a:r>
              <a:rPr lang="el-GR" sz="1800" dirty="0"/>
              <a:t>έξω από ομαδικές δραστηριότητες,</a:t>
            </a:r>
          </a:p>
          <a:p>
            <a:pPr>
              <a:lnSpc>
                <a:spcPct val="80000"/>
              </a:lnSpc>
            </a:pPr>
            <a:r>
              <a:rPr lang="el-GR" sz="1800" dirty="0"/>
              <a:t>Γελάνε ή το ειρωνεύονται όταν μιλάει,</a:t>
            </a:r>
          </a:p>
          <a:p>
            <a:pPr>
              <a:lnSpc>
                <a:spcPct val="80000"/>
              </a:lnSpc>
            </a:pPr>
            <a:r>
              <a:rPr lang="el-GR" sz="1800" dirty="0"/>
              <a:t>Χάνει ξαφνικά ή του καταστρέφονται βιβλία, τετράδια και μολύβια,</a:t>
            </a:r>
          </a:p>
          <a:p>
            <a:pPr>
              <a:lnSpc>
                <a:spcPct val="80000"/>
              </a:lnSpc>
            </a:pPr>
            <a:r>
              <a:rPr lang="el-GR" sz="1800" dirty="0"/>
              <a:t>Μοιάζει μοναχικό και απομονωμένο,</a:t>
            </a:r>
          </a:p>
          <a:p>
            <a:pPr>
              <a:lnSpc>
                <a:spcPct val="80000"/>
              </a:lnSpc>
            </a:pPr>
            <a:r>
              <a:rPr lang="el-GR" sz="1800" dirty="0"/>
              <a:t>Είναι χλωμό, μιλά άτονα, περπατά σκυφτό, αποφεύγει την οπτική επαφή,</a:t>
            </a:r>
          </a:p>
          <a:p>
            <a:pPr>
              <a:lnSpc>
                <a:spcPct val="80000"/>
              </a:lnSpc>
            </a:pPr>
            <a:r>
              <a:rPr lang="el-GR" sz="1800" dirty="0"/>
              <a:t>Δεν μπορεί να βρει τρόπο να λύσει το πρόβλημα του.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53602"/>
                                        </p:tgtEl>
                                        <p:attrNameLst>
                                          <p:attrName>style.visibility</p:attrName>
                                        </p:attrNameLst>
                                      </p:cBhvr>
                                      <p:to>
                                        <p:strVal val="visible"/>
                                      </p:to>
                                    </p:set>
                                    <p:anim calcmode="lin" valueType="num">
                                      <p:cBhvr>
                                        <p:cTn id="7" dur="1000" fill="hold"/>
                                        <p:tgtEl>
                                          <p:spTgt spid="153602"/>
                                        </p:tgtEl>
                                        <p:attrNameLst>
                                          <p:attrName>ppt_w</p:attrName>
                                        </p:attrNameLst>
                                      </p:cBhvr>
                                      <p:tavLst>
                                        <p:tav tm="0">
                                          <p:val>
                                            <p:strVal val="#ppt_w+.3"/>
                                          </p:val>
                                        </p:tav>
                                        <p:tav tm="100000">
                                          <p:val>
                                            <p:strVal val="#ppt_w"/>
                                          </p:val>
                                        </p:tav>
                                      </p:tavLst>
                                    </p:anim>
                                    <p:anim calcmode="lin" valueType="num">
                                      <p:cBhvr>
                                        <p:cTn id="8" dur="1000" fill="hold"/>
                                        <p:tgtEl>
                                          <p:spTgt spid="153602"/>
                                        </p:tgtEl>
                                        <p:attrNameLst>
                                          <p:attrName>ppt_h</p:attrName>
                                        </p:attrNameLst>
                                      </p:cBhvr>
                                      <p:tavLst>
                                        <p:tav tm="0">
                                          <p:val>
                                            <p:strVal val="#ppt_h"/>
                                          </p:val>
                                        </p:tav>
                                        <p:tav tm="100000">
                                          <p:val>
                                            <p:strVal val="#ppt_h"/>
                                          </p:val>
                                        </p:tav>
                                      </p:tavLst>
                                    </p:anim>
                                    <p:animEffect transition="in" filter="fade">
                                      <p:cBhvr>
                                        <p:cTn id="9" dur="1000"/>
                                        <p:tgtEl>
                                          <p:spTgt spid="15360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153603">
                                            <p:txEl>
                                              <p:pRg st="0" end="0"/>
                                            </p:txEl>
                                          </p:spTgt>
                                        </p:tgtEl>
                                        <p:attrNameLst>
                                          <p:attrName>style.visibility</p:attrName>
                                        </p:attrNameLst>
                                      </p:cBhvr>
                                      <p:to>
                                        <p:strVal val="visible"/>
                                      </p:to>
                                    </p:set>
                                    <p:animScale>
                                      <p:cBhvr>
                                        <p:cTn id="14" dur="1000" decel="50000" fill="hold">
                                          <p:stCondLst>
                                            <p:cond delay="0"/>
                                          </p:stCondLst>
                                        </p:cTn>
                                        <p:tgtEl>
                                          <p:spTgt spid="15360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53603">
                                            <p:txEl>
                                              <p:pRg st="0" end="0"/>
                                            </p:txEl>
                                          </p:spTgt>
                                        </p:tgtEl>
                                        <p:attrNameLst>
                                          <p:attrName>ppt_x</p:attrName>
                                          <p:attrName>ppt_y</p:attrName>
                                        </p:attrNameLst>
                                      </p:cBhvr>
                                    </p:animMotion>
                                    <p:animEffect transition="in" filter="fade">
                                      <p:cBhvr>
                                        <p:cTn id="16" dur="1000"/>
                                        <p:tgtEl>
                                          <p:spTgt spid="153603">
                                            <p:txEl>
                                              <p:pRg st="0" end="0"/>
                                            </p:txEl>
                                          </p:spTgt>
                                        </p:tgtEl>
                                      </p:cBhvr>
                                    </p:animEffect>
                                  </p:childTnLst>
                                </p:cTn>
                              </p:par>
                              <p:par>
                                <p:cTn id="17" presetID="52" presetClass="entr" presetSubtype="0" fill="hold" nodeType="withEffect">
                                  <p:stCondLst>
                                    <p:cond delay="0"/>
                                  </p:stCondLst>
                                  <p:childTnLst>
                                    <p:set>
                                      <p:cBhvr>
                                        <p:cTn id="18" dur="1" fill="hold">
                                          <p:stCondLst>
                                            <p:cond delay="0"/>
                                          </p:stCondLst>
                                        </p:cTn>
                                        <p:tgtEl>
                                          <p:spTgt spid="153603">
                                            <p:txEl>
                                              <p:pRg st="1" end="1"/>
                                            </p:txEl>
                                          </p:spTgt>
                                        </p:tgtEl>
                                        <p:attrNameLst>
                                          <p:attrName>style.visibility</p:attrName>
                                        </p:attrNameLst>
                                      </p:cBhvr>
                                      <p:to>
                                        <p:strVal val="visible"/>
                                      </p:to>
                                    </p:set>
                                    <p:animScale>
                                      <p:cBhvr>
                                        <p:cTn id="19" dur="1000" decel="50000" fill="hold">
                                          <p:stCondLst>
                                            <p:cond delay="0"/>
                                          </p:stCondLst>
                                        </p:cTn>
                                        <p:tgtEl>
                                          <p:spTgt spid="15360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153603">
                                            <p:txEl>
                                              <p:pRg st="1" end="1"/>
                                            </p:txEl>
                                          </p:spTgt>
                                        </p:tgtEl>
                                        <p:attrNameLst>
                                          <p:attrName>ppt_x</p:attrName>
                                          <p:attrName>ppt_y</p:attrName>
                                        </p:attrNameLst>
                                      </p:cBhvr>
                                    </p:animMotion>
                                    <p:animEffect transition="in" filter="fade">
                                      <p:cBhvr>
                                        <p:cTn id="21" dur="1000"/>
                                        <p:tgtEl>
                                          <p:spTgt spid="153603">
                                            <p:txEl>
                                              <p:pRg st="1" end="1"/>
                                            </p:txEl>
                                          </p:spTgt>
                                        </p:tgtEl>
                                      </p:cBhvr>
                                    </p:animEffect>
                                  </p:childTnLst>
                                </p:cTn>
                              </p:par>
                              <p:par>
                                <p:cTn id="22" presetID="52" presetClass="entr" presetSubtype="0" fill="hold" nodeType="withEffect">
                                  <p:stCondLst>
                                    <p:cond delay="0"/>
                                  </p:stCondLst>
                                  <p:childTnLst>
                                    <p:set>
                                      <p:cBhvr>
                                        <p:cTn id="23" dur="1" fill="hold">
                                          <p:stCondLst>
                                            <p:cond delay="0"/>
                                          </p:stCondLst>
                                        </p:cTn>
                                        <p:tgtEl>
                                          <p:spTgt spid="153603">
                                            <p:txEl>
                                              <p:pRg st="2" end="2"/>
                                            </p:txEl>
                                          </p:spTgt>
                                        </p:tgtEl>
                                        <p:attrNameLst>
                                          <p:attrName>style.visibility</p:attrName>
                                        </p:attrNameLst>
                                      </p:cBhvr>
                                      <p:to>
                                        <p:strVal val="visible"/>
                                      </p:to>
                                    </p:set>
                                    <p:animScale>
                                      <p:cBhvr>
                                        <p:cTn id="24" dur="1000" decel="50000" fill="hold">
                                          <p:stCondLst>
                                            <p:cond delay="0"/>
                                          </p:stCondLst>
                                        </p:cTn>
                                        <p:tgtEl>
                                          <p:spTgt spid="15360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153603">
                                            <p:txEl>
                                              <p:pRg st="2" end="2"/>
                                            </p:txEl>
                                          </p:spTgt>
                                        </p:tgtEl>
                                        <p:attrNameLst>
                                          <p:attrName>ppt_x</p:attrName>
                                          <p:attrName>ppt_y</p:attrName>
                                        </p:attrNameLst>
                                      </p:cBhvr>
                                    </p:animMotion>
                                    <p:animEffect transition="in" filter="fade">
                                      <p:cBhvr>
                                        <p:cTn id="26" dur="1000"/>
                                        <p:tgtEl>
                                          <p:spTgt spid="153603">
                                            <p:txEl>
                                              <p:pRg st="2" end="2"/>
                                            </p:txEl>
                                          </p:spTgt>
                                        </p:tgtEl>
                                      </p:cBhvr>
                                    </p:animEffect>
                                  </p:childTnLst>
                                </p:cTn>
                              </p:par>
                              <p:par>
                                <p:cTn id="27" presetID="52" presetClass="entr" presetSubtype="0" fill="hold" nodeType="withEffect">
                                  <p:stCondLst>
                                    <p:cond delay="0"/>
                                  </p:stCondLst>
                                  <p:childTnLst>
                                    <p:set>
                                      <p:cBhvr>
                                        <p:cTn id="28" dur="1" fill="hold">
                                          <p:stCondLst>
                                            <p:cond delay="0"/>
                                          </p:stCondLst>
                                        </p:cTn>
                                        <p:tgtEl>
                                          <p:spTgt spid="153603">
                                            <p:txEl>
                                              <p:pRg st="3" end="3"/>
                                            </p:txEl>
                                          </p:spTgt>
                                        </p:tgtEl>
                                        <p:attrNameLst>
                                          <p:attrName>style.visibility</p:attrName>
                                        </p:attrNameLst>
                                      </p:cBhvr>
                                      <p:to>
                                        <p:strVal val="visible"/>
                                      </p:to>
                                    </p:set>
                                    <p:animScale>
                                      <p:cBhvr>
                                        <p:cTn id="29" dur="1000" decel="50000" fill="hold">
                                          <p:stCondLst>
                                            <p:cond delay="0"/>
                                          </p:stCondLst>
                                        </p:cTn>
                                        <p:tgtEl>
                                          <p:spTgt spid="15360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153603">
                                            <p:txEl>
                                              <p:pRg st="3" end="3"/>
                                            </p:txEl>
                                          </p:spTgt>
                                        </p:tgtEl>
                                        <p:attrNameLst>
                                          <p:attrName>ppt_x</p:attrName>
                                          <p:attrName>ppt_y</p:attrName>
                                        </p:attrNameLst>
                                      </p:cBhvr>
                                    </p:animMotion>
                                    <p:animEffect transition="in" filter="fade">
                                      <p:cBhvr>
                                        <p:cTn id="31" dur="1000"/>
                                        <p:tgtEl>
                                          <p:spTgt spid="153603">
                                            <p:txEl>
                                              <p:pRg st="3" end="3"/>
                                            </p:txEl>
                                          </p:spTgt>
                                        </p:tgtEl>
                                      </p:cBhvr>
                                    </p:animEffect>
                                  </p:childTnLst>
                                </p:cTn>
                              </p:par>
                              <p:par>
                                <p:cTn id="32" presetID="52" presetClass="entr" presetSubtype="0" fill="hold" nodeType="withEffect">
                                  <p:stCondLst>
                                    <p:cond delay="0"/>
                                  </p:stCondLst>
                                  <p:childTnLst>
                                    <p:set>
                                      <p:cBhvr>
                                        <p:cTn id="33" dur="1" fill="hold">
                                          <p:stCondLst>
                                            <p:cond delay="0"/>
                                          </p:stCondLst>
                                        </p:cTn>
                                        <p:tgtEl>
                                          <p:spTgt spid="153603">
                                            <p:txEl>
                                              <p:pRg st="4" end="4"/>
                                            </p:txEl>
                                          </p:spTgt>
                                        </p:tgtEl>
                                        <p:attrNameLst>
                                          <p:attrName>style.visibility</p:attrName>
                                        </p:attrNameLst>
                                      </p:cBhvr>
                                      <p:to>
                                        <p:strVal val="visible"/>
                                      </p:to>
                                    </p:set>
                                    <p:animScale>
                                      <p:cBhvr>
                                        <p:cTn id="34" dur="1000" decel="50000" fill="hold">
                                          <p:stCondLst>
                                            <p:cond delay="0"/>
                                          </p:stCondLst>
                                        </p:cTn>
                                        <p:tgtEl>
                                          <p:spTgt spid="15360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153603">
                                            <p:txEl>
                                              <p:pRg st="4" end="4"/>
                                            </p:txEl>
                                          </p:spTgt>
                                        </p:tgtEl>
                                        <p:attrNameLst>
                                          <p:attrName>ppt_x</p:attrName>
                                          <p:attrName>ppt_y</p:attrName>
                                        </p:attrNameLst>
                                      </p:cBhvr>
                                    </p:animMotion>
                                    <p:animEffect transition="in" filter="fade">
                                      <p:cBhvr>
                                        <p:cTn id="36" dur="1000"/>
                                        <p:tgtEl>
                                          <p:spTgt spid="153603">
                                            <p:txEl>
                                              <p:pRg st="4" end="4"/>
                                            </p:txEl>
                                          </p:spTgt>
                                        </p:tgtEl>
                                      </p:cBhvr>
                                    </p:animEffect>
                                  </p:childTnLst>
                                </p:cTn>
                              </p:par>
                              <p:par>
                                <p:cTn id="37" presetID="52" presetClass="entr" presetSubtype="0" fill="hold" nodeType="withEffect">
                                  <p:stCondLst>
                                    <p:cond delay="0"/>
                                  </p:stCondLst>
                                  <p:childTnLst>
                                    <p:set>
                                      <p:cBhvr>
                                        <p:cTn id="38" dur="1" fill="hold">
                                          <p:stCondLst>
                                            <p:cond delay="0"/>
                                          </p:stCondLst>
                                        </p:cTn>
                                        <p:tgtEl>
                                          <p:spTgt spid="153603">
                                            <p:txEl>
                                              <p:pRg st="5" end="5"/>
                                            </p:txEl>
                                          </p:spTgt>
                                        </p:tgtEl>
                                        <p:attrNameLst>
                                          <p:attrName>style.visibility</p:attrName>
                                        </p:attrNameLst>
                                      </p:cBhvr>
                                      <p:to>
                                        <p:strVal val="visible"/>
                                      </p:to>
                                    </p:set>
                                    <p:animScale>
                                      <p:cBhvr>
                                        <p:cTn id="39" dur="1000" decel="50000" fill="hold">
                                          <p:stCondLst>
                                            <p:cond delay="0"/>
                                          </p:stCondLst>
                                        </p:cTn>
                                        <p:tgtEl>
                                          <p:spTgt spid="15360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53603">
                                            <p:txEl>
                                              <p:pRg st="5" end="5"/>
                                            </p:txEl>
                                          </p:spTgt>
                                        </p:tgtEl>
                                        <p:attrNameLst>
                                          <p:attrName>ppt_x</p:attrName>
                                          <p:attrName>ppt_y</p:attrName>
                                        </p:attrNameLst>
                                      </p:cBhvr>
                                    </p:animMotion>
                                    <p:animEffect transition="in" filter="fade">
                                      <p:cBhvr>
                                        <p:cTn id="41" dur="1000"/>
                                        <p:tgtEl>
                                          <p:spTgt spid="153603">
                                            <p:txEl>
                                              <p:pRg st="5" end="5"/>
                                            </p:txEl>
                                          </p:spTgt>
                                        </p:tgtEl>
                                      </p:cBhvr>
                                    </p:animEffect>
                                  </p:childTnLst>
                                </p:cTn>
                              </p:par>
                              <p:par>
                                <p:cTn id="42" presetID="52" presetClass="entr" presetSubtype="0" fill="hold" nodeType="withEffect">
                                  <p:stCondLst>
                                    <p:cond delay="0"/>
                                  </p:stCondLst>
                                  <p:childTnLst>
                                    <p:set>
                                      <p:cBhvr>
                                        <p:cTn id="43" dur="1" fill="hold">
                                          <p:stCondLst>
                                            <p:cond delay="0"/>
                                          </p:stCondLst>
                                        </p:cTn>
                                        <p:tgtEl>
                                          <p:spTgt spid="153603">
                                            <p:txEl>
                                              <p:pRg st="6" end="6"/>
                                            </p:txEl>
                                          </p:spTgt>
                                        </p:tgtEl>
                                        <p:attrNameLst>
                                          <p:attrName>style.visibility</p:attrName>
                                        </p:attrNameLst>
                                      </p:cBhvr>
                                      <p:to>
                                        <p:strVal val="visible"/>
                                      </p:to>
                                    </p:set>
                                    <p:animScale>
                                      <p:cBhvr>
                                        <p:cTn id="44" dur="1000" decel="50000" fill="hold">
                                          <p:stCondLst>
                                            <p:cond delay="0"/>
                                          </p:stCondLst>
                                        </p:cTn>
                                        <p:tgtEl>
                                          <p:spTgt spid="153603">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5" dur="1000" decel="50000" fill="hold">
                                          <p:stCondLst>
                                            <p:cond delay="0"/>
                                          </p:stCondLst>
                                        </p:cTn>
                                        <p:tgtEl>
                                          <p:spTgt spid="153603">
                                            <p:txEl>
                                              <p:pRg st="6" end="6"/>
                                            </p:txEl>
                                          </p:spTgt>
                                        </p:tgtEl>
                                        <p:attrNameLst>
                                          <p:attrName>ppt_x</p:attrName>
                                          <p:attrName>ppt_y</p:attrName>
                                        </p:attrNameLst>
                                      </p:cBhvr>
                                    </p:animMotion>
                                    <p:animEffect transition="in" filter="fade">
                                      <p:cBhvr>
                                        <p:cTn id="46" dur="1000"/>
                                        <p:tgtEl>
                                          <p:spTgt spid="153603">
                                            <p:txEl>
                                              <p:pRg st="6" end="6"/>
                                            </p:txEl>
                                          </p:spTgt>
                                        </p:tgtEl>
                                      </p:cBhvr>
                                    </p:animEffect>
                                  </p:childTnLst>
                                </p:cTn>
                              </p:par>
                              <p:par>
                                <p:cTn id="47" presetID="52" presetClass="entr" presetSubtype="0" fill="hold" nodeType="withEffect">
                                  <p:stCondLst>
                                    <p:cond delay="0"/>
                                  </p:stCondLst>
                                  <p:childTnLst>
                                    <p:set>
                                      <p:cBhvr>
                                        <p:cTn id="48" dur="1" fill="hold">
                                          <p:stCondLst>
                                            <p:cond delay="0"/>
                                          </p:stCondLst>
                                        </p:cTn>
                                        <p:tgtEl>
                                          <p:spTgt spid="153603">
                                            <p:txEl>
                                              <p:pRg st="7" end="7"/>
                                            </p:txEl>
                                          </p:spTgt>
                                        </p:tgtEl>
                                        <p:attrNameLst>
                                          <p:attrName>style.visibility</p:attrName>
                                        </p:attrNameLst>
                                      </p:cBhvr>
                                      <p:to>
                                        <p:strVal val="visible"/>
                                      </p:to>
                                    </p:set>
                                    <p:animScale>
                                      <p:cBhvr>
                                        <p:cTn id="49" dur="1000" decel="50000" fill="hold">
                                          <p:stCondLst>
                                            <p:cond delay="0"/>
                                          </p:stCondLst>
                                        </p:cTn>
                                        <p:tgtEl>
                                          <p:spTgt spid="15360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153603">
                                            <p:txEl>
                                              <p:pRg st="7" end="7"/>
                                            </p:txEl>
                                          </p:spTgt>
                                        </p:tgtEl>
                                        <p:attrNameLst>
                                          <p:attrName>ppt_x</p:attrName>
                                          <p:attrName>ppt_y</p:attrName>
                                        </p:attrNameLst>
                                      </p:cBhvr>
                                    </p:animMotion>
                                    <p:animEffect transition="in" filter="fade">
                                      <p:cBhvr>
                                        <p:cTn id="51" dur="1000"/>
                                        <p:tgtEl>
                                          <p:spTgt spid="153603">
                                            <p:txEl>
                                              <p:pRg st="7" end="7"/>
                                            </p:txEl>
                                          </p:spTgt>
                                        </p:tgtEl>
                                      </p:cBhvr>
                                    </p:animEffect>
                                  </p:childTnLst>
                                </p:cTn>
                              </p:par>
                              <p:par>
                                <p:cTn id="52" presetID="52" presetClass="entr" presetSubtype="0" fill="hold" nodeType="withEffect">
                                  <p:stCondLst>
                                    <p:cond delay="0"/>
                                  </p:stCondLst>
                                  <p:childTnLst>
                                    <p:set>
                                      <p:cBhvr>
                                        <p:cTn id="53" dur="1" fill="hold">
                                          <p:stCondLst>
                                            <p:cond delay="0"/>
                                          </p:stCondLst>
                                        </p:cTn>
                                        <p:tgtEl>
                                          <p:spTgt spid="153603">
                                            <p:txEl>
                                              <p:pRg st="8" end="8"/>
                                            </p:txEl>
                                          </p:spTgt>
                                        </p:tgtEl>
                                        <p:attrNameLst>
                                          <p:attrName>style.visibility</p:attrName>
                                        </p:attrNameLst>
                                      </p:cBhvr>
                                      <p:to>
                                        <p:strVal val="visible"/>
                                      </p:to>
                                    </p:set>
                                    <p:animScale>
                                      <p:cBhvr>
                                        <p:cTn id="54" dur="1000" decel="50000" fill="hold">
                                          <p:stCondLst>
                                            <p:cond delay="0"/>
                                          </p:stCondLst>
                                        </p:cTn>
                                        <p:tgtEl>
                                          <p:spTgt spid="15360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1000" decel="50000" fill="hold">
                                          <p:stCondLst>
                                            <p:cond delay="0"/>
                                          </p:stCondLst>
                                        </p:cTn>
                                        <p:tgtEl>
                                          <p:spTgt spid="153603">
                                            <p:txEl>
                                              <p:pRg st="8" end="8"/>
                                            </p:txEl>
                                          </p:spTgt>
                                        </p:tgtEl>
                                        <p:attrNameLst>
                                          <p:attrName>ppt_x</p:attrName>
                                          <p:attrName>ppt_y</p:attrName>
                                        </p:attrNameLst>
                                      </p:cBhvr>
                                    </p:animMotion>
                                    <p:animEffect transition="in" filter="fade">
                                      <p:cBhvr>
                                        <p:cTn id="56" dur="1000"/>
                                        <p:tgtEl>
                                          <p:spTgt spid="153603">
                                            <p:txEl>
                                              <p:pRg st="8" end="8"/>
                                            </p:txEl>
                                          </p:spTgt>
                                        </p:tgtEl>
                                      </p:cBhvr>
                                    </p:animEffect>
                                  </p:childTnLst>
                                </p:cTn>
                              </p:par>
                              <p:par>
                                <p:cTn id="57" presetID="52" presetClass="entr" presetSubtype="0" fill="hold" nodeType="withEffect">
                                  <p:stCondLst>
                                    <p:cond delay="0"/>
                                  </p:stCondLst>
                                  <p:childTnLst>
                                    <p:set>
                                      <p:cBhvr>
                                        <p:cTn id="58" dur="1" fill="hold">
                                          <p:stCondLst>
                                            <p:cond delay="0"/>
                                          </p:stCondLst>
                                        </p:cTn>
                                        <p:tgtEl>
                                          <p:spTgt spid="153603">
                                            <p:txEl>
                                              <p:pRg st="9" end="9"/>
                                            </p:txEl>
                                          </p:spTgt>
                                        </p:tgtEl>
                                        <p:attrNameLst>
                                          <p:attrName>style.visibility</p:attrName>
                                        </p:attrNameLst>
                                      </p:cBhvr>
                                      <p:to>
                                        <p:strVal val="visible"/>
                                      </p:to>
                                    </p:set>
                                    <p:animScale>
                                      <p:cBhvr>
                                        <p:cTn id="59" dur="1000" decel="50000" fill="hold">
                                          <p:stCondLst>
                                            <p:cond delay="0"/>
                                          </p:stCondLst>
                                        </p:cTn>
                                        <p:tgtEl>
                                          <p:spTgt spid="153603">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153603">
                                            <p:txEl>
                                              <p:pRg st="9" end="9"/>
                                            </p:txEl>
                                          </p:spTgt>
                                        </p:tgtEl>
                                        <p:attrNameLst>
                                          <p:attrName>ppt_x</p:attrName>
                                          <p:attrName>ppt_y</p:attrName>
                                        </p:attrNameLst>
                                      </p:cBhvr>
                                    </p:animMotion>
                                    <p:animEffect transition="in" filter="fade">
                                      <p:cBhvr>
                                        <p:cTn id="61" dur="1000"/>
                                        <p:tgtEl>
                                          <p:spTgt spid="15360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l-GR"/>
              <a:t>Πρόληψη στο σχολείο</a:t>
            </a:r>
          </a:p>
        </p:txBody>
      </p:sp>
      <p:sp>
        <p:nvSpPr>
          <p:cNvPr id="154627" name="Rectangle 3"/>
          <p:cNvSpPr>
            <a:spLocks noGrp="1" noChangeArrowheads="1"/>
          </p:cNvSpPr>
          <p:nvPr>
            <p:ph type="body" idx="1"/>
          </p:nvPr>
        </p:nvSpPr>
        <p:spPr/>
        <p:txBody>
          <a:bodyPr/>
          <a:lstStyle/>
          <a:p>
            <a:pPr>
              <a:lnSpc>
                <a:spcPct val="80000"/>
              </a:lnSpc>
            </a:pPr>
            <a:r>
              <a:rPr lang="el-GR" sz="2000"/>
              <a:t>να </a:t>
            </a:r>
            <a:r>
              <a:rPr lang="el-GR" sz="2000" b="1"/>
              <a:t>ευαισθητοποιηθεί</a:t>
            </a:r>
            <a:r>
              <a:rPr lang="el-GR" sz="2000"/>
              <a:t> η σχολική κοινότητα κατά της βίας</a:t>
            </a:r>
          </a:p>
          <a:p>
            <a:pPr>
              <a:lnSpc>
                <a:spcPct val="80000"/>
              </a:lnSpc>
            </a:pPr>
            <a:r>
              <a:rPr lang="el-GR" sz="2000"/>
              <a:t>να </a:t>
            </a:r>
            <a:r>
              <a:rPr lang="el-GR" sz="2000" b="1"/>
              <a:t>διαπιστωθεί </a:t>
            </a:r>
            <a:r>
              <a:rPr lang="el-GR" sz="2000"/>
              <a:t>η ύπαρξη, ο βαθμός, οι μορφές βίας και επιθετικότητας που εκδηλώνονται μεταξύ των μελών της κοινότητας- μαθητών και καθηγητών, </a:t>
            </a:r>
          </a:p>
          <a:p>
            <a:pPr>
              <a:lnSpc>
                <a:spcPct val="80000"/>
              </a:lnSpc>
            </a:pPr>
            <a:r>
              <a:rPr lang="el-GR" sz="2000"/>
              <a:t>να </a:t>
            </a:r>
            <a:r>
              <a:rPr lang="el-GR" sz="2000" b="1"/>
              <a:t>επιλεγούν</a:t>
            </a:r>
            <a:r>
              <a:rPr lang="el-GR" sz="2000"/>
              <a:t>, εφόσον διαπιστωθεί η ανάγκη , πρακτικές αντιμετώπισης που θεωρούνται προτιμότερες από τα μέλη του σχολείου - μαθητές, καθηγητές,</a:t>
            </a:r>
          </a:p>
          <a:p>
            <a:pPr>
              <a:lnSpc>
                <a:spcPct val="80000"/>
              </a:lnSpc>
            </a:pPr>
            <a:r>
              <a:rPr lang="el-GR" sz="2000"/>
              <a:t> </a:t>
            </a:r>
            <a:r>
              <a:rPr lang="el-GR" sz="2000" b="1"/>
              <a:t>να γίνει σύγκριση </a:t>
            </a:r>
            <a:r>
              <a:rPr lang="el-GR" sz="2000"/>
              <a:t>απόψεων και στάσεων</a:t>
            </a:r>
            <a:r>
              <a:rPr lang="el-GR" sz="2000" b="1"/>
              <a:t> μαθητών Γυμνασίου –Λυκείου</a:t>
            </a:r>
            <a:r>
              <a:rPr lang="el-GR" sz="2000"/>
              <a:t> των συστεγαζόμενων σχολείων καθώς και </a:t>
            </a:r>
            <a:r>
              <a:rPr lang="el-GR" sz="2000" b="1"/>
              <a:t>μαθητών –καθηγητών</a:t>
            </a:r>
            <a:r>
              <a:rPr lang="el-GR" sz="2000"/>
              <a:t>,</a:t>
            </a:r>
          </a:p>
          <a:p>
            <a:pPr>
              <a:lnSpc>
                <a:spcPct val="80000"/>
              </a:lnSpc>
            </a:pPr>
            <a:r>
              <a:rPr lang="el-GR" sz="2000"/>
              <a:t>να </a:t>
            </a:r>
            <a:r>
              <a:rPr lang="el-GR" sz="2000" b="1"/>
              <a:t>αξιολογηθούν</a:t>
            </a:r>
            <a:r>
              <a:rPr lang="el-GR" sz="2000"/>
              <a:t> τα αποτελέσματα προκειμένου να ανατροφοδοτηθούν και να επεκταθούν οι δράσεις.</a:t>
            </a:r>
          </a:p>
          <a:p>
            <a:pPr>
              <a:lnSpc>
                <a:spcPct val="80000"/>
              </a:lnSpc>
            </a:pPr>
            <a:endParaRPr lang="el-GR"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1" nodeType="clickEffect">
                                  <p:stCondLst>
                                    <p:cond delay="0"/>
                                  </p:stCondLst>
                                  <p:childTnLst>
                                    <p:set>
                                      <p:cBhvr>
                                        <p:cTn id="6" dur="1" fill="hold">
                                          <p:stCondLst>
                                            <p:cond delay="0"/>
                                          </p:stCondLst>
                                        </p:cTn>
                                        <p:tgtEl>
                                          <p:spTgt spid="154626"/>
                                        </p:tgtEl>
                                        <p:attrNameLst>
                                          <p:attrName>style.visibility</p:attrName>
                                        </p:attrNameLst>
                                      </p:cBhvr>
                                      <p:to>
                                        <p:strVal val="visible"/>
                                      </p:to>
                                    </p:set>
                                    <p:animEffect transition="in" filter="wheel(4)">
                                      <p:cBhvr>
                                        <p:cTn id="7" dur="2000"/>
                                        <p:tgtEl>
                                          <p:spTgt spid="1546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Effect transition="in" filter="checkerboard(across)">
                                      <p:cBhvr>
                                        <p:cTn id="12" dur="500"/>
                                        <p:tgtEl>
                                          <p:spTgt spid="154627">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154627">
                                            <p:txEl>
                                              <p:pRg st="1" end="1"/>
                                            </p:txEl>
                                          </p:spTgt>
                                        </p:tgtEl>
                                        <p:attrNameLst>
                                          <p:attrName>style.visibility</p:attrName>
                                        </p:attrNameLst>
                                      </p:cBhvr>
                                      <p:to>
                                        <p:strVal val="visible"/>
                                      </p:to>
                                    </p:set>
                                    <p:animEffect transition="in" filter="checkerboard(across)">
                                      <p:cBhvr>
                                        <p:cTn id="15" dur="500"/>
                                        <p:tgtEl>
                                          <p:spTgt spid="154627">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154627">
                                            <p:txEl>
                                              <p:pRg st="2" end="2"/>
                                            </p:txEl>
                                          </p:spTgt>
                                        </p:tgtEl>
                                        <p:attrNameLst>
                                          <p:attrName>style.visibility</p:attrName>
                                        </p:attrNameLst>
                                      </p:cBhvr>
                                      <p:to>
                                        <p:strVal val="visible"/>
                                      </p:to>
                                    </p:set>
                                    <p:animEffect transition="in" filter="checkerboard(across)">
                                      <p:cBhvr>
                                        <p:cTn id="18" dur="500"/>
                                        <p:tgtEl>
                                          <p:spTgt spid="154627">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154627">
                                            <p:txEl>
                                              <p:pRg st="3" end="3"/>
                                            </p:txEl>
                                          </p:spTgt>
                                        </p:tgtEl>
                                        <p:attrNameLst>
                                          <p:attrName>style.visibility</p:attrName>
                                        </p:attrNameLst>
                                      </p:cBhvr>
                                      <p:to>
                                        <p:strVal val="visible"/>
                                      </p:to>
                                    </p:set>
                                    <p:animEffect transition="in" filter="checkerboard(across)">
                                      <p:cBhvr>
                                        <p:cTn id="21" dur="500"/>
                                        <p:tgtEl>
                                          <p:spTgt spid="154627">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154627">
                                            <p:txEl>
                                              <p:pRg st="4" end="4"/>
                                            </p:txEl>
                                          </p:spTgt>
                                        </p:tgtEl>
                                        <p:attrNameLst>
                                          <p:attrName>style.visibility</p:attrName>
                                        </p:attrNameLst>
                                      </p:cBhvr>
                                      <p:to>
                                        <p:strVal val="visible"/>
                                      </p:to>
                                    </p:set>
                                    <p:animEffect transition="in" filter="checkerboard(across)">
                                      <p:cBhvr>
                                        <p:cTn id="24" dur="500"/>
                                        <p:tgtEl>
                                          <p:spTgt spid="154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1"/>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bg>
      <p:bgPr>
        <a:gradFill rotWithShape="0">
          <a:gsLst>
            <a:gs pos="0">
              <a:srgbClr val="DDEBCF"/>
            </a:gs>
            <a:gs pos="50000">
              <a:srgbClr val="9CB86E"/>
            </a:gs>
            <a:gs pos="100000">
              <a:srgbClr val="156B13"/>
            </a:gs>
          </a:gsLst>
          <a:path path="rect">
            <a:fillToRect r="100000" b="100000"/>
          </a:path>
        </a:gradFill>
        <a:effectLst/>
      </p:bgPr>
    </p:bg>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l-GR"/>
              <a:t>Αντιμετώπιση </a:t>
            </a:r>
          </a:p>
        </p:txBody>
      </p:sp>
      <p:sp>
        <p:nvSpPr>
          <p:cNvPr id="155651" name="Rectangle 3"/>
          <p:cNvSpPr>
            <a:spLocks noGrp="1" noChangeArrowheads="1"/>
          </p:cNvSpPr>
          <p:nvPr>
            <p:ph type="body" sz="half" idx="1"/>
          </p:nvPr>
        </p:nvSpPr>
        <p:spPr/>
        <p:txBody>
          <a:bodyPr/>
          <a:lstStyle/>
          <a:p>
            <a:pPr>
              <a:lnSpc>
                <a:spcPct val="90000"/>
              </a:lnSpc>
            </a:pPr>
            <a:r>
              <a:rPr lang="el-GR" sz="2800"/>
              <a:t>Αυτό που θα πρέπει να κάνουν οι γονείς των παιδιών είναι μια συζήτηση με τους δασκάλους, αλλά και ψυχολόγους ώστε να λύσουν το πρόβλημα.</a:t>
            </a:r>
          </a:p>
        </p:txBody>
      </p:sp>
      <p:pic>
        <p:nvPicPr>
          <p:cNvPr id="155661" name="Picture 13" descr="statistics"/>
          <p:cNvPicPr>
            <a:picLocks noGrp="1" noChangeAspect="1" noChangeArrowheads="1"/>
          </p:cNvPicPr>
          <p:nvPr>
            <p:ph sz="half" idx="2"/>
          </p:nvPr>
        </p:nvPicPr>
        <p:blipFill>
          <a:blip r:embed="rId2" cstate="print"/>
          <a:srcRect/>
          <a:stretch>
            <a:fillRect/>
          </a:stretch>
        </p:blipFill>
        <p:spPr>
          <a:xfrm>
            <a:off x="4787900" y="1700213"/>
            <a:ext cx="3997325" cy="4337050"/>
          </a:xfrm>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 calcmode="lin" valueType="num">
                                      <p:cBhvr>
                                        <p:cTn id="7" dur="2000" fill="hold"/>
                                        <p:tgtEl>
                                          <p:spTgt spid="155650"/>
                                        </p:tgtEl>
                                        <p:attrNameLst>
                                          <p:attrName>ppt_w</p:attrName>
                                        </p:attrNameLst>
                                      </p:cBhvr>
                                      <p:tavLst>
                                        <p:tav tm="0">
                                          <p:val>
                                            <p:strVal val="#ppt_w"/>
                                          </p:val>
                                        </p:tav>
                                        <p:tav tm="100000">
                                          <p:val>
                                            <p:strVal val="#ppt_w"/>
                                          </p:val>
                                        </p:tav>
                                      </p:tavLst>
                                    </p:anim>
                                    <p:anim calcmode="lin" valueType="num">
                                      <p:cBhvr>
                                        <p:cTn id="8" dur="2000" fill="hold"/>
                                        <p:tgtEl>
                                          <p:spTgt spid="15565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55650"/>
                                        </p:tgtEl>
                                        <p:attrNameLst>
                                          <p:attrName>ppt_x</p:attrName>
                                        </p:attrNameLst>
                                      </p:cBhvr>
                                      <p:tavLst>
                                        <p:tav tm="0">
                                          <p:val>
                                            <p:strVal val="#ppt_x-.4"/>
                                          </p:val>
                                        </p:tav>
                                        <p:tav tm="100000">
                                          <p:val>
                                            <p:strVal val="#ppt_x"/>
                                          </p:val>
                                        </p:tav>
                                      </p:tavLst>
                                    </p:anim>
                                    <p:anim calcmode="lin" valueType="num">
                                      <p:cBhvr>
                                        <p:cTn id="10" dur="2000" fill="hold"/>
                                        <p:tgtEl>
                                          <p:spTgt spid="15565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55651">
                                            <p:txEl>
                                              <p:pRg st="0" end="0"/>
                                            </p:txEl>
                                          </p:spTgt>
                                        </p:tgtEl>
                                        <p:attrNameLst>
                                          <p:attrName>style.visibility</p:attrName>
                                        </p:attrNameLst>
                                      </p:cBhvr>
                                      <p:to>
                                        <p:strVal val="visible"/>
                                      </p:to>
                                    </p:set>
                                    <p:animEffect transition="in" filter="fade">
                                      <p:cBhvr>
                                        <p:cTn id="15" dur="500">
                                          <p:stCondLst>
                                            <p:cond delay="0"/>
                                          </p:stCondLst>
                                        </p:cTn>
                                        <p:tgtEl>
                                          <p:spTgt spid="155651">
                                            <p:txEl>
                                              <p:pRg st="0" end="0"/>
                                            </p:txEl>
                                          </p:spTgt>
                                        </p:tgtEl>
                                      </p:cBhvr>
                                    </p:animEffect>
                                    <p:anim calcmode="lin" valueType="num">
                                      <p:cBhvr>
                                        <p:cTn id="16" dur="500" fill="hold">
                                          <p:stCondLst>
                                            <p:cond delay="0"/>
                                          </p:stCondLst>
                                        </p:cTn>
                                        <p:tgtEl>
                                          <p:spTgt spid="15565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556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title" sz="quarter"/>
          </p:nvPr>
        </p:nvSpPr>
        <p:spPr/>
        <p:txBody>
          <a:bodyPr/>
          <a:lstStyle/>
          <a:p>
            <a:pPr algn="l"/>
            <a:r>
              <a:rPr lang="el-GR"/>
              <a:t>Μερικές φωτογραφίες</a:t>
            </a:r>
          </a:p>
        </p:txBody>
      </p:sp>
      <p:pic>
        <p:nvPicPr>
          <p:cNvPr id="201737" name="Picture 9" descr="grafima40--2-thumb-large"/>
          <p:cNvPicPr>
            <a:picLocks noGrp="1" noChangeAspect="1" noChangeArrowheads="1"/>
          </p:cNvPicPr>
          <p:nvPr>
            <p:ph sz="quarter" idx="2"/>
          </p:nvPr>
        </p:nvPicPr>
        <p:blipFill>
          <a:blip r:embed="rId3" cstate="print"/>
          <a:srcRect/>
          <a:stretch>
            <a:fillRect/>
          </a:stretch>
        </p:blipFill>
        <p:spPr>
          <a:xfrm>
            <a:off x="0" y="1700213"/>
            <a:ext cx="2879725" cy="4508500"/>
          </a:xfrm>
        </p:spPr>
      </p:pic>
      <p:pic>
        <p:nvPicPr>
          <p:cNvPr id="201738" name="Picture 10" descr="statis"/>
          <p:cNvPicPr>
            <a:picLocks noGrp="1" noChangeAspect="1" noChangeArrowheads="1"/>
          </p:cNvPicPr>
          <p:nvPr>
            <p:ph sz="quarter" idx="3"/>
          </p:nvPr>
        </p:nvPicPr>
        <p:blipFill>
          <a:blip r:embed="rId4" cstate="print"/>
          <a:srcRect/>
          <a:stretch>
            <a:fillRect/>
          </a:stretch>
        </p:blipFill>
        <p:spPr>
          <a:xfrm>
            <a:off x="2916238" y="1773238"/>
            <a:ext cx="4103687" cy="2808287"/>
          </a:xfrm>
        </p:spPr>
      </p:pic>
      <p:pic>
        <p:nvPicPr>
          <p:cNvPr id="201740" name="Picture 12" descr="sxolikos_ekfobismos65"/>
          <p:cNvPicPr>
            <a:picLocks noGrp="1" noChangeAspect="1" noChangeArrowheads="1"/>
          </p:cNvPicPr>
          <p:nvPr>
            <p:ph sz="quarter" idx="1"/>
          </p:nvPr>
        </p:nvPicPr>
        <p:blipFill>
          <a:blip r:embed="rId5" cstate="print"/>
          <a:srcRect/>
          <a:stretch>
            <a:fillRect/>
          </a:stretch>
        </p:blipFill>
        <p:spPr>
          <a:xfrm>
            <a:off x="5795963" y="4652963"/>
            <a:ext cx="2771775" cy="1924050"/>
          </a:xfrm>
        </p:spPr>
      </p:pic>
      <p:pic>
        <p:nvPicPr>
          <p:cNvPr id="201741" name="Picture 13" descr="23868"/>
          <p:cNvPicPr>
            <a:picLocks noGrp="1" noChangeAspect="1" noChangeArrowheads="1"/>
          </p:cNvPicPr>
          <p:nvPr>
            <p:ph sz="quarter" idx="4"/>
          </p:nvPr>
        </p:nvPicPr>
        <p:blipFill>
          <a:blip r:embed="rId6" cstate="print"/>
          <a:srcRect/>
          <a:stretch>
            <a:fillRect/>
          </a:stretch>
        </p:blipFill>
        <p:spPr>
          <a:xfrm>
            <a:off x="2916238" y="4681538"/>
            <a:ext cx="2592387" cy="217646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l-GR">
                <a:solidFill>
                  <a:schemeClr val="accent1"/>
                </a:solidFill>
              </a:rPr>
              <a:t>Παραπομπές</a:t>
            </a:r>
          </a:p>
        </p:txBody>
      </p:sp>
      <p:sp>
        <p:nvSpPr>
          <p:cNvPr id="167939" name="Rectangle 3"/>
          <p:cNvSpPr>
            <a:spLocks noGrp="1" noChangeArrowheads="1"/>
          </p:cNvSpPr>
          <p:nvPr>
            <p:ph type="body" idx="1"/>
          </p:nvPr>
        </p:nvSpPr>
        <p:spPr>
          <a:xfrm>
            <a:off x="684213" y="1700213"/>
            <a:ext cx="7696200" cy="3657600"/>
          </a:xfrm>
        </p:spPr>
        <p:txBody>
          <a:bodyPr/>
          <a:lstStyle/>
          <a:p>
            <a:pPr>
              <a:lnSpc>
                <a:spcPct val="80000"/>
              </a:lnSpc>
              <a:buFont typeface="Wingdings" pitchFamily="2" charset="2"/>
              <a:buAutoNum type="romanLcPeriod"/>
            </a:pPr>
            <a:r>
              <a:rPr lang="el-GR" sz="1400" dirty="0">
                <a:solidFill>
                  <a:schemeClr val="bg2"/>
                </a:solidFill>
                <a:hlinkClick r:id="rId3"/>
              </a:rPr>
              <a:t>http://grizosgatos.blogspot.com/2011/04/blog-post_2566.html</a:t>
            </a:r>
            <a:endParaRPr lang="en-US" sz="1400" dirty="0">
              <a:solidFill>
                <a:schemeClr val="bg2"/>
              </a:solidFill>
            </a:endParaRPr>
          </a:p>
          <a:p>
            <a:pPr>
              <a:lnSpc>
                <a:spcPct val="80000"/>
              </a:lnSpc>
              <a:buFont typeface="Wingdings" pitchFamily="2" charset="2"/>
              <a:buAutoNum type="romanLcPeriod"/>
            </a:pPr>
            <a:r>
              <a:rPr lang="el-GR" sz="1400" dirty="0">
                <a:solidFill>
                  <a:schemeClr val="bg2"/>
                </a:solidFill>
                <a:hlinkClick r:id="rId4"/>
              </a:rPr>
              <a:t>http://www.slideshare.net/dnaka/e-3897644</a:t>
            </a:r>
            <a:r>
              <a:rPr lang="el-GR" sz="1400" dirty="0">
                <a:solidFill>
                  <a:schemeClr val="bg2"/>
                </a:solidFill>
              </a:rPr>
              <a:t> </a:t>
            </a:r>
          </a:p>
          <a:p>
            <a:pPr>
              <a:lnSpc>
                <a:spcPct val="80000"/>
              </a:lnSpc>
              <a:buFont typeface="Wingdings" pitchFamily="2" charset="2"/>
              <a:buAutoNum type="romanLcPeriod"/>
            </a:pPr>
            <a:r>
              <a:rPr lang="el-GR" sz="1400" dirty="0">
                <a:solidFill>
                  <a:schemeClr val="bg2"/>
                </a:solidFill>
                <a:hlinkClick r:id="rId5"/>
              </a:rPr>
              <a:t>http://www.paidorama.com/%CE%95%CE%BA%CF%80%CE%B1%CE%AF%CE%B4%CE%B5%CF%85%CF%83%CE%B7/%CE%A3%CF%87%CE%BF%CE%BB%CE%B5%CE%AF%CE%BF/%CE%A4%CE%BF-%CF%86%CE%B1%CE%B9%CE%BD%CF%8C%CE%BC%CE%B5%CE%BD%CE%BF-%CF%84%CE%B7%CF%2-%CE%B2%CE%AF%CE%B1%CF%82-%CF%83%CF%84%CE%BF-%CE%B5%CE%BB%CE%BB%CE%B7%CE%BD%CE%B9%CE%BA%CF%8C-%CF%83%CF%87%CE%BF%CE%BB%CE%B5%CE%AF%CE%BF.html</a:t>
            </a:r>
            <a:r>
              <a:rPr lang="el-GR" sz="1400" dirty="0">
                <a:solidFill>
                  <a:schemeClr val="bg2"/>
                </a:solidFill>
              </a:rPr>
              <a:t> </a:t>
            </a:r>
          </a:p>
          <a:p>
            <a:pPr>
              <a:lnSpc>
                <a:spcPct val="80000"/>
              </a:lnSpc>
              <a:buFont typeface="Wingdings" pitchFamily="2" charset="2"/>
              <a:buAutoNum type="romanLcPeriod"/>
            </a:pPr>
            <a:r>
              <a:rPr lang="el-GR" sz="1400" dirty="0">
                <a:solidFill>
                  <a:schemeClr val="bg2"/>
                </a:solidFill>
                <a:hlinkClick r:id="rId6"/>
              </a:rPr>
              <a:t>http://www.iatronet.gr/article.asp?art_id=6022</a:t>
            </a:r>
            <a:r>
              <a:rPr lang="el-GR" sz="1400" dirty="0">
                <a:solidFill>
                  <a:schemeClr val="bg2"/>
                </a:solidFill>
              </a:rPr>
              <a:t> </a:t>
            </a:r>
          </a:p>
          <a:p>
            <a:pPr>
              <a:lnSpc>
                <a:spcPct val="80000"/>
              </a:lnSpc>
              <a:buFont typeface="Wingdings" pitchFamily="2" charset="2"/>
              <a:buAutoNum type="romanLcPeriod"/>
            </a:pPr>
            <a:r>
              <a:rPr lang="el-GR" sz="1400" dirty="0">
                <a:solidFill>
                  <a:schemeClr val="bg2"/>
                </a:solidFill>
                <a:hlinkClick r:id="rId7"/>
              </a:rPr>
              <a:t>http://psychografimata.com/4092/pies-ine-i-nees-morfes-tis-scholikis-vias/</a:t>
            </a:r>
            <a:r>
              <a:rPr lang="el-GR" sz="1400" dirty="0">
                <a:solidFill>
                  <a:schemeClr val="bg2"/>
                </a:solidFill>
              </a:rPr>
              <a:t> </a:t>
            </a:r>
            <a:endParaRPr lang="en-US" sz="1400" dirty="0">
              <a:solidFill>
                <a:schemeClr val="bg2"/>
              </a:solidFill>
            </a:endParaRPr>
          </a:p>
          <a:p>
            <a:pPr>
              <a:lnSpc>
                <a:spcPct val="80000"/>
              </a:lnSpc>
              <a:buFont typeface="Wingdings" pitchFamily="2" charset="2"/>
              <a:buAutoNum type="romanLcPeriod"/>
            </a:pPr>
            <a:r>
              <a:rPr lang="el-GR" sz="1400" dirty="0">
                <a:solidFill>
                  <a:schemeClr val="bg2"/>
                </a:solidFill>
                <a:hlinkClick r:id="rId8"/>
              </a:rPr>
              <a:t>http://blogs.sch.gr/gymkoris</a:t>
            </a:r>
            <a:r>
              <a:rPr lang="en-US" sz="1400" dirty="0">
                <a:solidFill>
                  <a:schemeClr val="bg2"/>
                </a:solidFill>
                <a:hlinkClick r:id="rId8"/>
              </a:rPr>
              <a:t>/</a:t>
            </a:r>
            <a:endParaRPr lang="el-GR" sz="1400" dirty="0">
              <a:solidFill>
                <a:schemeClr val="bg2"/>
              </a:solidFill>
            </a:endParaRPr>
          </a:p>
          <a:p>
            <a:pPr>
              <a:lnSpc>
                <a:spcPct val="80000"/>
              </a:lnSpc>
              <a:buFont typeface="Wingdings" pitchFamily="2" charset="2"/>
              <a:buAutoNum type="romanLcPeriod"/>
            </a:pPr>
            <a:r>
              <a:rPr lang="el-GR" sz="1400" dirty="0">
                <a:hlinkClick r:id="rId9"/>
              </a:rPr>
              <a:t>http://bpeiramatikogoneis.blogspot.com/2011/03/bullying.html</a:t>
            </a:r>
            <a:r>
              <a:rPr lang="el-GR" sz="1400" dirty="0"/>
              <a:t> </a:t>
            </a:r>
            <a:endParaRPr lang="en-US" sz="1400" dirty="0">
              <a:solidFill>
                <a:schemeClr val="accent1"/>
              </a:solidFill>
            </a:endParaRPr>
          </a:p>
          <a:p>
            <a:pPr algn="r">
              <a:lnSpc>
                <a:spcPct val="80000"/>
              </a:lnSpc>
              <a:buFont typeface="Wingdings" pitchFamily="2" charset="2"/>
              <a:buChar char="Ø"/>
            </a:pPr>
            <a:endParaRPr lang="en-US" sz="1400" dirty="0">
              <a:solidFill>
                <a:schemeClr val="accent1"/>
              </a:solidFill>
            </a:endParaRPr>
          </a:p>
          <a:p>
            <a:pPr algn="r">
              <a:lnSpc>
                <a:spcPct val="80000"/>
              </a:lnSpc>
              <a:buFont typeface="Wingdings" pitchFamily="2" charset="2"/>
              <a:buChar char="Ø"/>
            </a:pPr>
            <a:endParaRPr lang="en-US" sz="1400" dirty="0">
              <a:solidFill>
                <a:schemeClr val="accent1"/>
              </a:solidFill>
            </a:endParaRPr>
          </a:p>
          <a:p>
            <a:pPr algn="r">
              <a:lnSpc>
                <a:spcPct val="80000"/>
              </a:lnSpc>
              <a:buFont typeface="Wingdings" pitchFamily="2" charset="2"/>
              <a:buChar char="Ø"/>
            </a:pPr>
            <a:r>
              <a:rPr lang="el-GR" sz="1400" dirty="0">
                <a:solidFill>
                  <a:schemeClr val="accent1"/>
                </a:solidFill>
              </a:rPr>
              <a:t>Αρίστη Μελισσουργάκη Γ’4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1000" fill="hold"/>
                                        <p:tgtEl>
                                          <p:spTgt spid="167938"/>
                                        </p:tgtEl>
                                        <p:attrNameLst>
                                          <p:attrName>ppt_w</p:attrName>
                                        </p:attrNameLst>
                                      </p:cBhvr>
                                      <p:tavLst>
                                        <p:tav tm="0">
                                          <p:val>
                                            <p:fltVal val="0"/>
                                          </p:val>
                                        </p:tav>
                                        <p:tav tm="100000">
                                          <p:val>
                                            <p:strVal val="#ppt_w"/>
                                          </p:val>
                                        </p:tav>
                                      </p:tavLst>
                                    </p:anim>
                                    <p:anim calcmode="lin" valueType="num">
                                      <p:cBhvr>
                                        <p:cTn id="8" dur="1000" fill="hold"/>
                                        <p:tgtEl>
                                          <p:spTgt spid="167938"/>
                                        </p:tgtEl>
                                        <p:attrNameLst>
                                          <p:attrName>ppt_h</p:attrName>
                                        </p:attrNameLst>
                                      </p:cBhvr>
                                      <p:tavLst>
                                        <p:tav tm="0">
                                          <p:val>
                                            <p:fltVal val="0"/>
                                          </p:val>
                                        </p:tav>
                                        <p:tav tm="100000">
                                          <p:val>
                                            <p:strVal val="#ppt_h"/>
                                          </p:val>
                                        </p:tav>
                                      </p:tavLst>
                                    </p:anim>
                                    <p:anim calcmode="lin" valueType="num">
                                      <p:cBhvr>
                                        <p:cTn id="9" dur="1000" fill="hold"/>
                                        <p:tgtEl>
                                          <p:spTgt spid="16793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79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67939">
                                            <p:txEl>
                                              <p:pRg st="0" end="0"/>
                                            </p:txEl>
                                          </p:spTgt>
                                        </p:tgtEl>
                                        <p:attrNameLst>
                                          <p:attrName>style.visibility</p:attrName>
                                        </p:attrNameLst>
                                      </p:cBhvr>
                                      <p:to>
                                        <p:strVal val="visible"/>
                                      </p:to>
                                    </p:set>
                                    <p:anim calcmode="lin" valueType="num">
                                      <p:cBhvr>
                                        <p:cTn id="15" dur="1000" fill="hold"/>
                                        <p:tgtEl>
                                          <p:spTgt spid="167939">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67939">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6793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6793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67939">
                                            <p:txEl>
                                              <p:pRg st="1" end="1"/>
                                            </p:txEl>
                                          </p:spTgt>
                                        </p:tgtEl>
                                        <p:attrNameLst>
                                          <p:attrName>style.visibility</p:attrName>
                                        </p:attrNameLst>
                                      </p:cBhvr>
                                      <p:to>
                                        <p:strVal val="visible"/>
                                      </p:to>
                                    </p:set>
                                    <p:anim calcmode="lin" valueType="num">
                                      <p:cBhvr>
                                        <p:cTn id="23" dur="1000" fill="hold"/>
                                        <p:tgtEl>
                                          <p:spTgt spid="167939">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167939">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16793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6793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67939">
                                            <p:txEl>
                                              <p:pRg st="2" end="2"/>
                                            </p:txEl>
                                          </p:spTgt>
                                        </p:tgtEl>
                                        <p:attrNameLst>
                                          <p:attrName>style.visibility</p:attrName>
                                        </p:attrNameLst>
                                      </p:cBhvr>
                                      <p:to>
                                        <p:strVal val="visible"/>
                                      </p:to>
                                    </p:set>
                                    <p:anim calcmode="lin" valueType="num">
                                      <p:cBhvr>
                                        <p:cTn id="31" dur="1000" fill="hold"/>
                                        <p:tgtEl>
                                          <p:spTgt spid="167939">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167939">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16793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6793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67939">
                                            <p:txEl>
                                              <p:pRg st="3" end="3"/>
                                            </p:txEl>
                                          </p:spTgt>
                                        </p:tgtEl>
                                        <p:attrNameLst>
                                          <p:attrName>style.visibility</p:attrName>
                                        </p:attrNameLst>
                                      </p:cBhvr>
                                      <p:to>
                                        <p:strVal val="visible"/>
                                      </p:to>
                                    </p:set>
                                    <p:anim calcmode="lin" valueType="num">
                                      <p:cBhvr>
                                        <p:cTn id="39" dur="1000" fill="hold"/>
                                        <p:tgtEl>
                                          <p:spTgt spid="167939">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167939">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167939">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67939">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167939">
                                            <p:txEl>
                                              <p:pRg st="4" end="4"/>
                                            </p:txEl>
                                          </p:spTgt>
                                        </p:tgtEl>
                                        <p:attrNameLst>
                                          <p:attrName>style.visibility</p:attrName>
                                        </p:attrNameLst>
                                      </p:cBhvr>
                                      <p:to>
                                        <p:strVal val="visible"/>
                                      </p:to>
                                    </p:set>
                                    <p:anim calcmode="lin" valueType="num">
                                      <p:cBhvr>
                                        <p:cTn id="47" dur="1000" fill="hold"/>
                                        <p:tgtEl>
                                          <p:spTgt spid="167939">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167939">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167939">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167939">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167939">
                                            <p:txEl>
                                              <p:pRg st="5" end="5"/>
                                            </p:txEl>
                                          </p:spTgt>
                                        </p:tgtEl>
                                        <p:attrNameLst>
                                          <p:attrName>style.visibility</p:attrName>
                                        </p:attrNameLst>
                                      </p:cBhvr>
                                      <p:to>
                                        <p:strVal val="visible"/>
                                      </p:to>
                                    </p:set>
                                    <p:anim calcmode="lin" valueType="num">
                                      <p:cBhvr>
                                        <p:cTn id="55" dur="1000" fill="hold"/>
                                        <p:tgtEl>
                                          <p:spTgt spid="167939">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167939">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167939">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167939">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167939">
                                            <p:txEl>
                                              <p:pRg st="6" end="6"/>
                                            </p:txEl>
                                          </p:spTgt>
                                        </p:tgtEl>
                                        <p:attrNameLst>
                                          <p:attrName>style.visibility</p:attrName>
                                        </p:attrNameLst>
                                      </p:cBhvr>
                                      <p:to>
                                        <p:strVal val="visible"/>
                                      </p:to>
                                    </p:set>
                                    <p:anim calcmode="lin" valueType="num">
                                      <p:cBhvr>
                                        <p:cTn id="63" dur="1000" fill="hold"/>
                                        <p:tgtEl>
                                          <p:spTgt spid="167939">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167939">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167939">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167939">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167939">
                                            <p:txEl>
                                              <p:pRg st="9" end="9"/>
                                            </p:txEl>
                                          </p:spTgt>
                                        </p:tgtEl>
                                        <p:attrNameLst>
                                          <p:attrName>style.visibility</p:attrName>
                                        </p:attrNameLst>
                                      </p:cBhvr>
                                      <p:to>
                                        <p:strVal val="visible"/>
                                      </p:to>
                                    </p:set>
                                    <p:anim calcmode="lin" valueType="num">
                                      <p:cBhvr>
                                        <p:cTn id="71" dur="1000" fill="hold"/>
                                        <p:tgtEl>
                                          <p:spTgt spid="167939">
                                            <p:txEl>
                                              <p:pRg st="9" end="9"/>
                                            </p:txEl>
                                          </p:spTgt>
                                        </p:tgtEl>
                                        <p:attrNameLst>
                                          <p:attrName>ppt_w</p:attrName>
                                        </p:attrNameLst>
                                      </p:cBhvr>
                                      <p:tavLst>
                                        <p:tav tm="0">
                                          <p:val>
                                            <p:fltVal val="0"/>
                                          </p:val>
                                        </p:tav>
                                        <p:tav tm="100000">
                                          <p:val>
                                            <p:strVal val="#ppt_w"/>
                                          </p:val>
                                        </p:tav>
                                      </p:tavLst>
                                    </p:anim>
                                    <p:anim calcmode="lin" valueType="num">
                                      <p:cBhvr>
                                        <p:cTn id="72" dur="1000" fill="hold"/>
                                        <p:tgtEl>
                                          <p:spTgt spid="167939">
                                            <p:txEl>
                                              <p:pRg st="9" end="9"/>
                                            </p:txEl>
                                          </p:spTgt>
                                        </p:tgtEl>
                                        <p:attrNameLst>
                                          <p:attrName>ppt_h</p:attrName>
                                        </p:attrNameLst>
                                      </p:cBhvr>
                                      <p:tavLst>
                                        <p:tav tm="0">
                                          <p:val>
                                            <p:fltVal val="0"/>
                                          </p:val>
                                        </p:tav>
                                        <p:tav tm="100000">
                                          <p:val>
                                            <p:strVal val="#ppt_h"/>
                                          </p:val>
                                        </p:tav>
                                      </p:tavLst>
                                    </p:anim>
                                    <p:anim calcmode="lin" valueType="num">
                                      <p:cBhvr>
                                        <p:cTn id="73" dur="1000" fill="hold"/>
                                        <p:tgtEl>
                                          <p:spTgt spid="167939">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167939">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chemeClr val="bg2">
                <a:gamma/>
                <a:shade val="46275"/>
                <a:invGamma/>
              </a:schemeClr>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l-GR" dirty="0"/>
              <a:t>Τι είναι η </a:t>
            </a:r>
            <a:r>
              <a:rPr lang="el-GR" dirty="0" err="1"/>
              <a:t>ενδοσχολική</a:t>
            </a:r>
            <a:r>
              <a:rPr lang="el-GR" dirty="0"/>
              <a:t> βία;</a:t>
            </a:r>
          </a:p>
        </p:txBody>
      </p:sp>
      <p:sp>
        <p:nvSpPr>
          <p:cNvPr id="83971" name="Rectangle 3"/>
          <p:cNvSpPr>
            <a:spLocks noGrp="1" noChangeArrowheads="1"/>
          </p:cNvSpPr>
          <p:nvPr>
            <p:ph type="body" idx="1"/>
          </p:nvPr>
        </p:nvSpPr>
        <p:spPr/>
        <p:txBody>
          <a:bodyPr/>
          <a:lstStyle/>
          <a:p>
            <a:r>
              <a:rPr lang="el-GR" dirty="0"/>
              <a:t>Η </a:t>
            </a:r>
            <a:r>
              <a:rPr lang="el-GR" dirty="0" err="1"/>
              <a:t>ενδοσχολική</a:t>
            </a:r>
            <a:r>
              <a:rPr lang="el-GR" dirty="0"/>
              <a:t> βία ορίζει μία κατάσταση, κατά την οποία ασκείται εσκεμμένη, απρόκλητη και επαναλαμβανόμενη βία και επιθετική συμπεριφορά με σκοπό την πρόκληση σωματικού και ψυχικού πόνου σε μαθητές από τους συμμαθητές τους.</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randombar(horizontal)">
                                      <p:cBhvr>
                                        <p:cTn id="7" dur="500"/>
                                        <p:tgtEl>
                                          <p:spTgt spid="839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l-GR" dirty="0">
                <a:solidFill>
                  <a:schemeClr val="folHlink"/>
                </a:solidFill>
              </a:rPr>
              <a:t>Αιτίες </a:t>
            </a:r>
            <a:r>
              <a:rPr lang="el-GR" dirty="0" smtClean="0">
                <a:solidFill>
                  <a:schemeClr val="folHlink"/>
                </a:solidFill>
              </a:rPr>
              <a:t>επιθετικότητας(1)</a:t>
            </a:r>
            <a:endParaRPr lang="el-GR" dirty="0">
              <a:solidFill>
                <a:schemeClr val="folHlink"/>
              </a:solidFill>
            </a:endParaRPr>
          </a:p>
        </p:txBody>
      </p:sp>
      <p:sp>
        <p:nvSpPr>
          <p:cNvPr id="92166" name="Rectangle 6"/>
          <p:cNvSpPr>
            <a:spLocks noGrp="1" noChangeArrowheads="1"/>
          </p:cNvSpPr>
          <p:nvPr>
            <p:ph type="body" idx="4294967295"/>
          </p:nvPr>
        </p:nvSpPr>
        <p:spPr>
          <a:xfrm>
            <a:off x="0" y="1828800"/>
            <a:ext cx="7696200" cy="3657600"/>
          </a:xfrm>
        </p:spPr>
        <p:txBody>
          <a:bodyPr/>
          <a:lstStyle/>
          <a:p>
            <a:pPr marL="609600" indent="-609600">
              <a:buFont typeface="Wingdings" pitchFamily="2" charset="2"/>
              <a:buChar char="Ø"/>
            </a:pPr>
            <a:r>
              <a:rPr lang="el-GR"/>
              <a:t>Μίμηση. Ένας λόγος που τα παιδιά γίνονται επιθετικά είναι η μίμηση. Αν στις οικογένειες των παιδιών υπάρχει βία το παιδί τους μπορεί να γίνει κι αυτό επιθετικό, νομίζοντας πως δεν είναι κακό.</a:t>
            </a:r>
          </a:p>
          <a:p>
            <a:pPr marL="609600" indent="-609600">
              <a:buFontTx/>
              <a:buAutoNum type="arabicPeriod"/>
            </a:pPr>
            <a:endParaRPr lang="el-GR" sz="2800"/>
          </a:p>
          <a:p>
            <a:pPr marL="609600" indent="-609600">
              <a:buFontTx/>
              <a:buAutoNum type="arabicPeriod"/>
            </a:pPr>
            <a:endParaRPr lang="el-GR" sz="280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randombar(horizontal)">
                                      <p:cBhvr>
                                        <p:cTn id="7" dur="500"/>
                                        <p:tgtEl>
                                          <p:spTgt spid="9216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92166">
                                            <p:txEl>
                                              <p:pRg st="0" end="0"/>
                                            </p:txEl>
                                          </p:spTgt>
                                        </p:tgtEl>
                                        <p:attrNameLst>
                                          <p:attrName>style.visibility</p:attrName>
                                        </p:attrNameLst>
                                      </p:cBhvr>
                                      <p:to>
                                        <p:strVal val="visible"/>
                                      </p:to>
                                    </p:set>
                                    <p:animEffect transition="in" filter="fade">
                                      <p:cBhvr>
                                        <p:cTn id="12" dur="1000"/>
                                        <p:tgtEl>
                                          <p:spTgt spid="92166">
                                            <p:txEl>
                                              <p:pRg st="0" end="0"/>
                                            </p:txEl>
                                          </p:spTgt>
                                        </p:tgtEl>
                                      </p:cBhvr>
                                    </p:animEffect>
                                    <p:anim calcmode="lin" valueType="num">
                                      <p:cBhvr>
                                        <p:cTn id="13" dur="1000" fill="hold"/>
                                        <p:tgtEl>
                                          <p:spTgt spid="92166">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92166">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9216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pct40">
          <a:fgClr>
            <a:schemeClr val="folHlink"/>
          </a:fgClr>
          <a:bgClr>
            <a:srgbClr val="FFFFFF"/>
          </a:bgClr>
        </a:pattFill>
        <a:effectLst/>
      </p:bgPr>
    </p:bg>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l-GR"/>
              <a:t>Αιτίες επιθετικότητας(2)</a:t>
            </a:r>
          </a:p>
        </p:txBody>
      </p:sp>
      <p:sp>
        <p:nvSpPr>
          <p:cNvPr id="108547" name="Rectangle 3"/>
          <p:cNvSpPr>
            <a:spLocks noGrp="1" noChangeArrowheads="1"/>
          </p:cNvSpPr>
          <p:nvPr>
            <p:ph type="body" sz="half" idx="1"/>
          </p:nvPr>
        </p:nvSpPr>
        <p:spPr/>
        <p:txBody>
          <a:bodyPr/>
          <a:lstStyle/>
          <a:p>
            <a:pPr>
              <a:lnSpc>
                <a:spcPct val="80000"/>
              </a:lnSpc>
              <a:buFont typeface="Wingdings" pitchFamily="2" charset="2"/>
              <a:buChar char="Ø"/>
            </a:pPr>
            <a:r>
              <a:rPr lang="el-GR" sz="2400" b="1" dirty="0"/>
              <a:t>Γονείς</a:t>
            </a:r>
            <a:r>
              <a:rPr lang="el-GR" sz="2400" dirty="0"/>
              <a:t>. Συμπεριφορά γονέα απέναντι στο παιδί. Οι υπερβολικά αυστηροί γονείς </a:t>
            </a:r>
            <a:r>
              <a:rPr lang="el-GR" sz="2400" dirty="0" smtClean="0"/>
              <a:t>που τιμωρούν </a:t>
            </a:r>
            <a:r>
              <a:rPr lang="el-GR" sz="2400" dirty="0"/>
              <a:t>τα παιδιά τους </a:t>
            </a:r>
            <a:r>
              <a:rPr lang="el-GR" sz="2400" dirty="0" smtClean="0"/>
              <a:t>χωρίς να </a:t>
            </a:r>
            <a:r>
              <a:rPr lang="el-GR" sz="2400" dirty="0"/>
              <a:t>αφήνουν </a:t>
            </a:r>
            <a:r>
              <a:rPr lang="el-GR" sz="2400" dirty="0" smtClean="0"/>
              <a:t>περιθώρια </a:t>
            </a:r>
            <a:r>
              <a:rPr lang="el-GR" sz="2400" dirty="0"/>
              <a:t>συναισθηματικής αντίδρασης και έκφρασης συναισθημάτων από </a:t>
            </a:r>
            <a:r>
              <a:rPr lang="el-GR" sz="2400" dirty="0" err="1" smtClean="0"/>
              <a:t>μερους</a:t>
            </a:r>
            <a:r>
              <a:rPr lang="el-GR" sz="2400" dirty="0" smtClean="0"/>
              <a:t> </a:t>
            </a:r>
            <a:r>
              <a:rPr lang="el-GR" sz="2400" dirty="0"/>
              <a:t>του παιδιού.</a:t>
            </a:r>
          </a:p>
          <a:p>
            <a:pPr>
              <a:lnSpc>
                <a:spcPct val="80000"/>
              </a:lnSpc>
            </a:pPr>
            <a:endParaRPr lang="el-GR" sz="2000" dirty="0"/>
          </a:p>
        </p:txBody>
      </p:sp>
      <p:sp>
        <p:nvSpPr>
          <p:cNvPr id="108549" name="Rectangle 5"/>
          <p:cNvSpPr>
            <a:spLocks noGrp="1" noChangeArrowheads="1"/>
          </p:cNvSpPr>
          <p:nvPr>
            <p:ph type="body" sz="half" idx="2"/>
          </p:nvPr>
        </p:nvSpPr>
        <p:spPr/>
        <p:txBody>
          <a:bodyPr/>
          <a:lstStyle/>
          <a:p>
            <a:pPr>
              <a:lnSpc>
                <a:spcPct val="80000"/>
              </a:lnSpc>
              <a:buFont typeface="Wingdings" pitchFamily="2" charset="2"/>
              <a:buChar char="Ø"/>
            </a:pPr>
            <a:r>
              <a:rPr lang="el-GR" sz="2400" dirty="0"/>
              <a:t>Αλλά και το αντίθετο του αυστηρού γονέα, οι υπερβολικά παραχωρητικοί γονείς που δεν θέτουν όρια στη συμπεριφορά του παιδιού τους.</a:t>
            </a:r>
          </a:p>
          <a:p>
            <a:pPr>
              <a:lnSpc>
                <a:spcPct val="80000"/>
              </a:lnSpc>
              <a:buFont typeface="Wingdings" pitchFamily="2" charset="2"/>
              <a:buChar char="Ø"/>
            </a:pPr>
            <a:r>
              <a:rPr lang="el-GR" sz="2400" dirty="0"/>
              <a:t>Οι αδιάφοροι γονείς που αγνοούν τελείως ή και απορρίπτουν το παιδί τους.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1" nodeType="click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fade">
                                      <p:cBhvr>
                                        <p:cTn id="7" dur="770" decel="100000"/>
                                        <p:tgtEl>
                                          <p:spTgt spid="108548"/>
                                        </p:tgtEl>
                                      </p:cBhvr>
                                    </p:animEffect>
                                    <p:animScale>
                                      <p:cBhvr>
                                        <p:cTn id="8" dur="770" decel="100000"/>
                                        <p:tgtEl>
                                          <p:spTgt spid="108548"/>
                                        </p:tgtEl>
                                      </p:cBhvr>
                                      <p:from x="10000" y="10000"/>
                                      <p:to x="200000" y="450000"/>
                                    </p:animScale>
                                    <p:animScale>
                                      <p:cBhvr>
                                        <p:cTn id="9" dur="1230" accel="100000" fill="hold">
                                          <p:stCondLst>
                                            <p:cond delay="770"/>
                                          </p:stCondLst>
                                        </p:cTn>
                                        <p:tgtEl>
                                          <p:spTgt spid="108548"/>
                                        </p:tgtEl>
                                      </p:cBhvr>
                                      <p:from x="200000" y="450000"/>
                                      <p:to x="100000" y="100000"/>
                                    </p:animScale>
                                    <p:set>
                                      <p:cBhvr>
                                        <p:cTn id="10" dur="770" fill="hold"/>
                                        <p:tgtEl>
                                          <p:spTgt spid="108548"/>
                                        </p:tgtEl>
                                        <p:attrNameLst>
                                          <p:attrName>ppt_x</p:attrName>
                                        </p:attrNameLst>
                                      </p:cBhvr>
                                      <p:to>
                                        <p:strVal val="(0.5)"/>
                                      </p:to>
                                    </p:set>
                                    <p:anim from="(0.5)" to="(#ppt_x)" calcmode="lin" valueType="num">
                                      <p:cBhvr>
                                        <p:cTn id="11" dur="1230" accel="100000" fill="hold">
                                          <p:stCondLst>
                                            <p:cond delay="770"/>
                                          </p:stCondLst>
                                        </p:cTn>
                                        <p:tgtEl>
                                          <p:spTgt spid="108548"/>
                                        </p:tgtEl>
                                        <p:attrNameLst>
                                          <p:attrName>ppt_x</p:attrName>
                                        </p:attrNameLst>
                                      </p:cBhvr>
                                    </p:anim>
                                    <p:set>
                                      <p:cBhvr>
                                        <p:cTn id="12" dur="770" fill="hold"/>
                                        <p:tgtEl>
                                          <p:spTgt spid="108548"/>
                                        </p:tgtEl>
                                        <p:attrNameLst>
                                          <p:attrName>ppt_y</p:attrName>
                                        </p:attrNameLst>
                                      </p:cBhvr>
                                      <p:to>
                                        <p:strVal val="(#ppt_y+0.4)"/>
                                      </p:to>
                                    </p:set>
                                    <p:anim from="(#ppt_y+0.4)" to="(#ppt_y)" calcmode="lin" valueType="num">
                                      <p:cBhvr>
                                        <p:cTn id="13" dur="1230" accel="100000" fill="hold">
                                          <p:stCondLst>
                                            <p:cond delay="770"/>
                                          </p:stCondLst>
                                        </p:cTn>
                                        <p:tgtEl>
                                          <p:spTgt spid="10854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nodeType="clickEffect">
                                  <p:stCondLst>
                                    <p:cond delay="0"/>
                                  </p:stCondLst>
                                  <p:childTnLst>
                                    <p:set>
                                      <p:cBhvr>
                                        <p:cTn id="17" dur="1" fill="hold">
                                          <p:stCondLst>
                                            <p:cond delay="0"/>
                                          </p:stCondLst>
                                        </p:cTn>
                                        <p:tgtEl>
                                          <p:spTgt spid="108547">
                                            <p:txEl>
                                              <p:pRg st="0" end="0"/>
                                            </p:txEl>
                                          </p:spTgt>
                                        </p:tgtEl>
                                        <p:attrNameLst>
                                          <p:attrName>style.visibility</p:attrName>
                                        </p:attrNameLst>
                                      </p:cBhvr>
                                      <p:to>
                                        <p:strVal val="visible"/>
                                      </p:to>
                                    </p:set>
                                    <p:animEffect transition="in" filter="fade">
                                      <p:cBhvr>
                                        <p:cTn id="18" dur="1000"/>
                                        <p:tgtEl>
                                          <p:spTgt spid="108547">
                                            <p:txEl>
                                              <p:pRg st="0" end="0"/>
                                            </p:txEl>
                                          </p:spTgt>
                                        </p:tgtEl>
                                      </p:cBhvr>
                                    </p:animEffect>
                                    <p:anim calcmode="lin" valueType="num">
                                      <p:cBhvr>
                                        <p:cTn id="19" dur="1000" fill="hold"/>
                                        <p:tgtEl>
                                          <p:spTgt spid="108547">
                                            <p:txEl>
                                              <p:pRg st="0" end="0"/>
                                            </p:txEl>
                                          </p:spTgt>
                                        </p:tgtEl>
                                        <p:attrNameLst>
                                          <p:attrName>ppt_x</p:attrName>
                                        </p:attrNameLst>
                                      </p:cBhvr>
                                      <p:tavLst>
                                        <p:tav tm="0">
                                          <p:val>
                                            <p:strVal val="#ppt_x"/>
                                          </p:val>
                                        </p:tav>
                                        <p:tav tm="100000">
                                          <p:val>
                                            <p:strVal val="#ppt_x"/>
                                          </p:val>
                                        </p:tav>
                                      </p:tavLst>
                                    </p:anim>
                                    <p:anim calcmode="lin" valueType="num">
                                      <p:cBhvr>
                                        <p:cTn id="20" dur="900" decel="100000" fill="hold"/>
                                        <p:tgtEl>
                                          <p:spTgt spid="108547">
                                            <p:txEl>
                                              <p:pRg st="0" end="0"/>
                                            </p:txEl>
                                          </p:spTgt>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0854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7" presetClass="entr" presetSubtype="0" fill="hold" nodeType="clickEffect">
                                  <p:stCondLst>
                                    <p:cond delay="0"/>
                                  </p:stCondLst>
                                  <p:childTnLst>
                                    <p:set>
                                      <p:cBhvr>
                                        <p:cTn id="25" dur="1" fill="hold">
                                          <p:stCondLst>
                                            <p:cond delay="0"/>
                                          </p:stCondLst>
                                        </p:cTn>
                                        <p:tgtEl>
                                          <p:spTgt spid="108549">
                                            <p:txEl>
                                              <p:pRg st="0" end="0"/>
                                            </p:txEl>
                                          </p:spTgt>
                                        </p:tgtEl>
                                        <p:attrNameLst>
                                          <p:attrName>style.visibility</p:attrName>
                                        </p:attrNameLst>
                                      </p:cBhvr>
                                      <p:to>
                                        <p:strVal val="visible"/>
                                      </p:to>
                                    </p:set>
                                    <p:animEffect transition="in" filter="fade">
                                      <p:cBhvr>
                                        <p:cTn id="26" dur="1000"/>
                                        <p:tgtEl>
                                          <p:spTgt spid="108549">
                                            <p:txEl>
                                              <p:pRg st="0" end="0"/>
                                            </p:txEl>
                                          </p:spTgt>
                                        </p:tgtEl>
                                      </p:cBhvr>
                                    </p:animEffect>
                                    <p:anim calcmode="lin" valueType="num">
                                      <p:cBhvr>
                                        <p:cTn id="27" dur="1000" fill="hold"/>
                                        <p:tgtEl>
                                          <p:spTgt spid="108549">
                                            <p:txEl>
                                              <p:pRg st="0" end="0"/>
                                            </p:txEl>
                                          </p:spTgt>
                                        </p:tgtEl>
                                        <p:attrNameLst>
                                          <p:attrName>ppt_x</p:attrName>
                                        </p:attrNameLst>
                                      </p:cBhvr>
                                      <p:tavLst>
                                        <p:tav tm="0">
                                          <p:val>
                                            <p:strVal val="#ppt_x"/>
                                          </p:val>
                                        </p:tav>
                                        <p:tav tm="100000">
                                          <p:val>
                                            <p:strVal val="#ppt_x"/>
                                          </p:val>
                                        </p:tav>
                                      </p:tavLst>
                                    </p:anim>
                                    <p:anim calcmode="lin" valueType="num">
                                      <p:cBhvr>
                                        <p:cTn id="28" dur="900" decel="100000" fill="hold"/>
                                        <p:tgtEl>
                                          <p:spTgt spid="108549">
                                            <p:txEl>
                                              <p:pRg st="0" end="0"/>
                                            </p:txEl>
                                          </p:spTgt>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10854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7" presetClass="entr" presetSubtype="0" fill="hold" nodeType="clickEffect">
                                  <p:stCondLst>
                                    <p:cond delay="0"/>
                                  </p:stCondLst>
                                  <p:childTnLst>
                                    <p:set>
                                      <p:cBhvr>
                                        <p:cTn id="33" dur="1" fill="hold">
                                          <p:stCondLst>
                                            <p:cond delay="0"/>
                                          </p:stCondLst>
                                        </p:cTn>
                                        <p:tgtEl>
                                          <p:spTgt spid="108549">
                                            <p:txEl>
                                              <p:pRg st="1" end="1"/>
                                            </p:txEl>
                                          </p:spTgt>
                                        </p:tgtEl>
                                        <p:attrNameLst>
                                          <p:attrName>style.visibility</p:attrName>
                                        </p:attrNameLst>
                                      </p:cBhvr>
                                      <p:to>
                                        <p:strVal val="visible"/>
                                      </p:to>
                                    </p:set>
                                    <p:animEffect transition="in" filter="fade">
                                      <p:cBhvr>
                                        <p:cTn id="34" dur="1000"/>
                                        <p:tgtEl>
                                          <p:spTgt spid="108549">
                                            <p:txEl>
                                              <p:pRg st="1" end="1"/>
                                            </p:txEl>
                                          </p:spTgt>
                                        </p:tgtEl>
                                      </p:cBhvr>
                                    </p:animEffect>
                                    <p:anim calcmode="lin" valueType="num">
                                      <p:cBhvr>
                                        <p:cTn id="35" dur="1000" fill="hold"/>
                                        <p:tgtEl>
                                          <p:spTgt spid="108549">
                                            <p:txEl>
                                              <p:pRg st="1" end="1"/>
                                            </p:txEl>
                                          </p:spTgt>
                                        </p:tgtEl>
                                        <p:attrNameLst>
                                          <p:attrName>ppt_x</p:attrName>
                                        </p:attrNameLst>
                                      </p:cBhvr>
                                      <p:tavLst>
                                        <p:tav tm="0">
                                          <p:val>
                                            <p:strVal val="#ppt_x"/>
                                          </p:val>
                                        </p:tav>
                                        <p:tav tm="100000">
                                          <p:val>
                                            <p:strVal val="#ppt_x"/>
                                          </p:val>
                                        </p:tav>
                                      </p:tavLst>
                                    </p:anim>
                                    <p:anim calcmode="lin" valueType="num">
                                      <p:cBhvr>
                                        <p:cTn id="36" dur="900" decel="100000" fill="hold"/>
                                        <p:tgtEl>
                                          <p:spTgt spid="108549">
                                            <p:txEl>
                                              <p:pRg st="1" end="1"/>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10854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l-GR"/>
              <a:t>Αιτίες επιθετικότητας(3)</a:t>
            </a:r>
          </a:p>
        </p:txBody>
      </p:sp>
      <p:sp>
        <p:nvSpPr>
          <p:cNvPr id="124931" name="Rectangle 3"/>
          <p:cNvSpPr>
            <a:spLocks noGrp="1" noChangeArrowheads="1"/>
          </p:cNvSpPr>
          <p:nvPr>
            <p:ph type="body" idx="1"/>
          </p:nvPr>
        </p:nvSpPr>
        <p:spPr/>
        <p:txBody>
          <a:bodyPr/>
          <a:lstStyle/>
          <a:p>
            <a:pPr marL="660400" indent="-660400">
              <a:lnSpc>
                <a:spcPct val="80000"/>
              </a:lnSpc>
              <a:buFont typeface="Wingdings" pitchFamily="2" charset="2"/>
              <a:buChar char="Ø"/>
            </a:pPr>
            <a:r>
              <a:rPr lang="el-GR" sz="2000" dirty="0"/>
              <a:t>Κακοποίηση-παραμέληση των γονιών απέναντι στο παιδί.</a:t>
            </a:r>
          </a:p>
          <a:p>
            <a:pPr marL="660400" indent="-660400">
              <a:lnSpc>
                <a:spcPct val="80000"/>
              </a:lnSpc>
            </a:pPr>
            <a:r>
              <a:rPr lang="el-GR" sz="2000" dirty="0"/>
              <a:t>Όταν λέμε κακοποίηση, παραμέληση </a:t>
            </a:r>
            <a:r>
              <a:rPr lang="el-GR" sz="2000" dirty="0" smtClean="0"/>
              <a:t>εννοούμε :</a:t>
            </a:r>
            <a:endParaRPr lang="el-GR" sz="2000" dirty="0"/>
          </a:p>
          <a:p>
            <a:pPr marL="660400" indent="-660400">
              <a:lnSpc>
                <a:spcPct val="80000"/>
              </a:lnSpc>
              <a:buFontTx/>
              <a:buAutoNum type="romanLcPeriod"/>
            </a:pPr>
            <a:r>
              <a:rPr lang="el-GR" sz="2000" dirty="0"/>
              <a:t>Σωματική κακοποίηση (ξυλοδαρμοί </a:t>
            </a:r>
            <a:r>
              <a:rPr lang="el-GR" sz="2000" dirty="0" err="1"/>
              <a:t>κ.λ.π</a:t>
            </a:r>
            <a:r>
              <a:rPr lang="el-GR" sz="2000" dirty="0"/>
              <a:t>.)</a:t>
            </a:r>
          </a:p>
          <a:p>
            <a:pPr marL="660400" indent="-660400">
              <a:lnSpc>
                <a:spcPct val="80000"/>
              </a:lnSpc>
              <a:buFontTx/>
              <a:buAutoNum type="romanLcPeriod"/>
            </a:pPr>
            <a:r>
              <a:rPr lang="el-GR" sz="2000" dirty="0"/>
              <a:t>Σεξουαλική κακοποίηση</a:t>
            </a:r>
          </a:p>
          <a:p>
            <a:pPr marL="660400" indent="-660400">
              <a:lnSpc>
                <a:spcPct val="80000"/>
              </a:lnSpc>
              <a:buFontTx/>
              <a:buAutoNum type="romanLcPeriod"/>
            </a:pPr>
            <a:r>
              <a:rPr lang="el-GR" sz="2000" dirty="0"/>
              <a:t>Παραμέληση ιατρικής φροντίδας</a:t>
            </a:r>
          </a:p>
          <a:p>
            <a:pPr marL="660400" indent="-660400">
              <a:lnSpc>
                <a:spcPct val="80000"/>
              </a:lnSpc>
              <a:buFontTx/>
              <a:buAutoNum type="romanLcPeriod"/>
            </a:pPr>
            <a:r>
              <a:rPr lang="el-GR" sz="2000" dirty="0"/>
              <a:t>Παραμέληση ασφάλειας</a:t>
            </a:r>
          </a:p>
          <a:p>
            <a:pPr marL="660400" indent="-660400">
              <a:lnSpc>
                <a:spcPct val="80000"/>
              </a:lnSpc>
              <a:buFontTx/>
              <a:buAutoNum type="romanLcPeriod"/>
            </a:pPr>
            <a:r>
              <a:rPr lang="el-GR" sz="2000" dirty="0"/>
              <a:t>Συναισθηματική παραμέληση</a:t>
            </a:r>
          </a:p>
          <a:p>
            <a:pPr marL="660400" indent="-660400">
              <a:lnSpc>
                <a:spcPct val="80000"/>
              </a:lnSpc>
            </a:pPr>
            <a:r>
              <a:rPr lang="el-GR" sz="2000" dirty="0"/>
              <a:t>Τέλος, ΤΑ ΠΑΙΔΙΑ ΠΡΟΣΠΑΘΟΥΝ ΝΑ ΕΠΙΚΟΙΝΩΝΗΣΟΥΝ ΜΑΖΙ ΜΕ ΤΟΥΣ ΓΟΝΕΙΣ ΤΟΥΣ.ΚΑΤΙ ΘΕΛΟΥΝ ΝΑ ΠΟΥΝ ΜΕ ΑΥΤΗ ΤΗΝ ΣΥΜΠΕΡΙΦΟΡΑ!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wipe(down)">
                                      <p:cBhvr>
                                        <p:cTn id="7" dur="580">
                                          <p:stCondLst>
                                            <p:cond delay="0"/>
                                          </p:stCondLst>
                                        </p:cTn>
                                        <p:tgtEl>
                                          <p:spTgt spid="124930"/>
                                        </p:tgtEl>
                                      </p:cBhvr>
                                    </p:animEffect>
                                    <p:anim calcmode="lin" valueType="num">
                                      <p:cBhvr>
                                        <p:cTn id="8" dur="1822" tmFilter="0,0; 0.14,0.36; 0.43,0.73; 0.71,0.91; 1.0,1.0">
                                          <p:stCondLst>
                                            <p:cond delay="0"/>
                                          </p:stCondLst>
                                        </p:cTn>
                                        <p:tgtEl>
                                          <p:spTgt spid="12493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493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493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493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4930"/>
                                        </p:tgtEl>
                                        <p:attrNameLst>
                                          <p:attrName>ppt_y</p:attrName>
                                        </p:attrNameLst>
                                      </p:cBhvr>
                                      <p:tavLst>
                                        <p:tav tm="0" fmla="#ppt_y-sin(pi*$)/81">
                                          <p:val>
                                            <p:fltVal val="0"/>
                                          </p:val>
                                        </p:tav>
                                        <p:tav tm="100000">
                                          <p:val>
                                            <p:fltVal val="1"/>
                                          </p:val>
                                        </p:tav>
                                      </p:tavLst>
                                    </p:anim>
                                    <p:animScale>
                                      <p:cBhvr>
                                        <p:cTn id="13" dur="26">
                                          <p:stCondLst>
                                            <p:cond delay="650"/>
                                          </p:stCondLst>
                                        </p:cTn>
                                        <p:tgtEl>
                                          <p:spTgt spid="124930"/>
                                        </p:tgtEl>
                                      </p:cBhvr>
                                      <p:to x="100000" y="60000"/>
                                    </p:animScale>
                                    <p:animScale>
                                      <p:cBhvr>
                                        <p:cTn id="14" dur="166" decel="50000">
                                          <p:stCondLst>
                                            <p:cond delay="676"/>
                                          </p:stCondLst>
                                        </p:cTn>
                                        <p:tgtEl>
                                          <p:spTgt spid="124930"/>
                                        </p:tgtEl>
                                      </p:cBhvr>
                                      <p:to x="100000" y="100000"/>
                                    </p:animScale>
                                    <p:animScale>
                                      <p:cBhvr>
                                        <p:cTn id="15" dur="26">
                                          <p:stCondLst>
                                            <p:cond delay="1312"/>
                                          </p:stCondLst>
                                        </p:cTn>
                                        <p:tgtEl>
                                          <p:spTgt spid="124930"/>
                                        </p:tgtEl>
                                      </p:cBhvr>
                                      <p:to x="100000" y="80000"/>
                                    </p:animScale>
                                    <p:animScale>
                                      <p:cBhvr>
                                        <p:cTn id="16" dur="166" decel="50000">
                                          <p:stCondLst>
                                            <p:cond delay="1338"/>
                                          </p:stCondLst>
                                        </p:cTn>
                                        <p:tgtEl>
                                          <p:spTgt spid="124930"/>
                                        </p:tgtEl>
                                      </p:cBhvr>
                                      <p:to x="100000" y="100000"/>
                                    </p:animScale>
                                    <p:animScale>
                                      <p:cBhvr>
                                        <p:cTn id="17" dur="26">
                                          <p:stCondLst>
                                            <p:cond delay="1642"/>
                                          </p:stCondLst>
                                        </p:cTn>
                                        <p:tgtEl>
                                          <p:spTgt spid="124930"/>
                                        </p:tgtEl>
                                      </p:cBhvr>
                                      <p:to x="100000" y="90000"/>
                                    </p:animScale>
                                    <p:animScale>
                                      <p:cBhvr>
                                        <p:cTn id="18" dur="166" decel="50000">
                                          <p:stCondLst>
                                            <p:cond delay="1668"/>
                                          </p:stCondLst>
                                        </p:cTn>
                                        <p:tgtEl>
                                          <p:spTgt spid="124930"/>
                                        </p:tgtEl>
                                      </p:cBhvr>
                                      <p:to x="100000" y="100000"/>
                                    </p:animScale>
                                    <p:animScale>
                                      <p:cBhvr>
                                        <p:cTn id="19" dur="26">
                                          <p:stCondLst>
                                            <p:cond delay="1808"/>
                                          </p:stCondLst>
                                        </p:cTn>
                                        <p:tgtEl>
                                          <p:spTgt spid="124930"/>
                                        </p:tgtEl>
                                      </p:cBhvr>
                                      <p:to x="100000" y="95000"/>
                                    </p:animScale>
                                    <p:animScale>
                                      <p:cBhvr>
                                        <p:cTn id="20" dur="166" decel="50000">
                                          <p:stCondLst>
                                            <p:cond delay="1834"/>
                                          </p:stCondLst>
                                        </p:cTn>
                                        <p:tgtEl>
                                          <p:spTgt spid="12493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124931">
                                            <p:txEl>
                                              <p:pRg st="0" end="0"/>
                                            </p:txEl>
                                          </p:spTgt>
                                        </p:tgtEl>
                                        <p:attrNameLst>
                                          <p:attrName>style.visibility</p:attrName>
                                        </p:attrNameLst>
                                      </p:cBhvr>
                                      <p:to>
                                        <p:strVal val="visible"/>
                                      </p:to>
                                    </p:set>
                                    <p:animEffect transition="in" filter="fade">
                                      <p:cBhvr>
                                        <p:cTn id="25" dur="1000"/>
                                        <p:tgtEl>
                                          <p:spTgt spid="124931">
                                            <p:txEl>
                                              <p:pRg st="0" end="0"/>
                                            </p:txEl>
                                          </p:spTgt>
                                        </p:tgtEl>
                                      </p:cBhvr>
                                    </p:animEffect>
                                    <p:anim calcmode="lin" valueType="num">
                                      <p:cBhvr>
                                        <p:cTn id="26"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27" dur="900" decel="100000" fill="hold"/>
                                        <p:tgtEl>
                                          <p:spTgt spid="124931">
                                            <p:txEl>
                                              <p:pRg st="0" end="0"/>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24931">
                                            <p:txEl>
                                              <p:pRg st="0" end="0"/>
                                            </p:txEl>
                                          </p:spTgt>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124931">
                                            <p:txEl>
                                              <p:pRg st="1" end="1"/>
                                            </p:txEl>
                                          </p:spTgt>
                                        </p:tgtEl>
                                        <p:attrNameLst>
                                          <p:attrName>style.visibility</p:attrName>
                                        </p:attrNameLst>
                                      </p:cBhvr>
                                      <p:to>
                                        <p:strVal val="visible"/>
                                      </p:to>
                                    </p:set>
                                    <p:animEffect transition="in" filter="fade">
                                      <p:cBhvr>
                                        <p:cTn id="31" dur="1000"/>
                                        <p:tgtEl>
                                          <p:spTgt spid="124931">
                                            <p:txEl>
                                              <p:pRg st="1" end="1"/>
                                            </p:txEl>
                                          </p:spTgt>
                                        </p:tgtEl>
                                      </p:cBhvr>
                                    </p:animEffect>
                                    <p:anim calcmode="lin" valueType="num">
                                      <p:cBhvr>
                                        <p:cTn id="32" dur="1000" fill="hold"/>
                                        <p:tgtEl>
                                          <p:spTgt spid="124931">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24931">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4931">
                                            <p:txEl>
                                              <p:pRg st="1" end="1"/>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124931">
                                            <p:txEl>
                                              <p:pRg st="2" end="2"/>
                                            </p:txEl>
                                          </p:spTgt>
                                        </p:tgtEl>
                                        <p:attrNameLst>
                                          <p:attrName>style.visibility</p:attrName>
                                        </p:attrNameLst>
                                      </p:cBhvr>
                                      <p:to>
                                        <p:strVal val="visible"/>
                                      </p:to>
                                    </p:set>
                                    <p:animEffect transition="in" filter="fade">
                                      <p:cBhvr>
                                        <p:cTn id="37" dur="1000"/>
                                        <p:tgtEl>
                                          <p:spTgt spid="124931">
                                            <p:txEl>
                                              <p:pRg st="2" end="2"/>
                                            </p:txEl>
                                          </p:spTgt>
                                        </p:tgtEl>
                                      </p:cBhvr>
                                    </p:animEffect>
                                    <p:anim calcmode="lin" valueType="num">
                                      <p:cBhvr>
                                        <p:cTn id="38"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124931">
                                            <p:txEl>
                                              <p:pRg st="2" end="2"/>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24931">
                                            <p:txEl>
                                              <p:pRg st="2" end="2"/>
                                            </p:txEl>
                                          </p:spTgt>
                                        </p:tgtEl>
                                        <p:attrNameLst>
                                          <p:attrName>ppt_y</p:attrName>
                                        </p:attrNameLst>
                                      </p:cBhvr>
                                      <p:tavLst>
                                        <p:tav tm="0">
                                          <p:val>
                                            <p:strVal val="#ppt_y-.03"/>
                                          </p:val>
                                        </p:tav>
                                        <p:tav tm="100000">
                                          <p:val>
                                            <p:strVal val="#ppt_y"/>
                                          </p:val>
                                        </p:tav>
                                      </p:tavLst>
                                    </p:anim>
                                  </p:childTnLst>
                                </p:cTn>
                              </p:par>
                              <p:par>
                                <p:cTn id="41" presetID="37" presetClass="entr" presetSubtype="0" fill="hold" nodeType="withEffect">
                                  <p:stCondLst>
                                    <p:cond delay="0"/>
                                  </p:stCondLst>
                                  <p:childTnLst>
                                    <p:set>
                                      <p:cBhvr>
                                        <p:cTn id="42" dur="1" fill="hold">
                                          <p:stCondLst>
                                            <p:cond delay="0"/>
                                          </p:stCondLst>
                                        </p:cTn>
                                        <p:tgtEl>
                                          <p:spTgt spid="124931">
                                            <p:txEl>
                                              <p:pRg st="3" end="3"/>
                                            </p:txEl>
                                          </p:spTgt>
                                        </p:tgtEl>
                                        <p:attrNameLst>
                                          <p:attrName>style.visibility</p:attrName>
                                        </p:attrNameLst>
                                      </p:cBhvr>
                                      <p:to>
                                        <p:strVal val="visible"/>
                                      </p:to>
                                    </p:set>
                                    <p:animEffect transition="in" filter="fade">
                                      <p:cBhvr>
                                        <p:cTn id="43" dur="1000"/>
                                        <p:tgtEl>
                                          <p:spTgt spid="124931">
                                            <p:txEl>
                                              <p:pRg st="3" end="3"/>
                                            </p:txEl>
                                          </p:spTgt>
                                        </p:tgtEl>
                                      </p:cBhvr>
                                    </p:animEffect>
                                    <p:anim calcmode="lin" valueType="num">
                                      <p:cBhvr>
                                        <p:cTn id="44"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24931">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24931">
                                            <p:txEl>
                                              <p:pRg st="3" end="3"/>
                                            </p:txEl>
                                          </p:spTgt>
                                        </p:tgtEl>
                                        <p:attrNameLst>
                                          <p:attrName>ppt_y</p:attrName>
                                        </p:attrNameLst>
                                      </p:cBhvr>
                                      <p:tavLst>
                                        <p:tav tm="0">
                                          <p:val>
                                            <p:strVal val="#ppt_y-.03"/>
                                          </p:val>
                                        </p:tav>
                                        <p:tav tm="100000">
                                          <p:val>
                                            <p:strVal val="#ppt_y"/>
                                          </p:val>
                                        </p:tav>
                                      </p:tavLst>
                                    </p:anim>
                                  </p:childTnLst>
                                </p:cTn>
                              </p:par>
                              <p:par>
                                <p:cTn id="47" presetID="37" presetClass="entr" presetSubtype="0" fill="hold" nodeType="withEffect">
                                  <p:stCondLst>
                                    <p:cond delay="0"/>
                                  </p:stCondLst>
                                  <p:childTnLst>
                                    <p:set>
                                      <p:cBhvr>
                                        <p:cTn id="48" dur="1" fill="hold">
                                          <p:stCondLst>
                                            <p:cond delay="0"/>
                                          </p:stCondLst>
                                        </p:cTn>
                                        <p:tgtEl>
                                          <p:spTgt spid="124931">
                                            <p:txEl>
                                              <p:pRg st="4" end="4"/>
                                            </p:txEl>
                                          </p:spTgt>
                                        </p:tgtEl>
                                        <p:attrNameLst>
                                          <p:attrName>style.visibility</p:attrName>
                                        </p:attrNameLst>
                                      </p:cBhvr>
                                      <p:to>
                                        <p:strVal val="visible"/>
                                      </p:to>
                                    </p:set>
                                    <p:animEffect transition="in" filter="fade">
                                      <p:cBhvr>
                                        <p:cTn id="49" dur="1000"/>
                                        <p:tgtEl>
                                          <p:spTgt spid="124931">
                                            <p:txEl>
                                              <p:pRg st="4" end="4"/>
                                            </p:txEl>
                                          </p:spTgt>
                                        </p:tgtEl>
                                      </p:cBhvr>
                                    </p:animEffect>
                                    <p:anim calcmode="lin" valueType="num">
                                      <p:cBhvr>
                                        <p:cTn id="50"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124931">
                                            <p:txEl>
                                              <p:pRg st="4" end="4"/>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24931">
                                            <p:txEl>
                                              <p:pRg st="4" end="4"/>
                                            </p:txEl>
                                          </p:spTgt>
                                        </p:tgtEl>
                                        <p:attrNameLst>
                                          <p:attrName>ppt_y</p:attrName>
                                        </p:attrNameLst>
                                      </p:cBhvr>
                                      <p:tavLst>
                                        <p:tav tm="0">
                                          <p:val>
                                            <p:strVal val="#ppt_y-.03"/>
                                          </p:val>
                                        </p:tav>
                                        <p:tav tm="100000">
                                          <p:val>
                                            <p:strVal val="#ppt_y"/>
                                          </p:val>
                                        </p:tav>
                                      </p:tavLst>
                                    </p:anim>
                                  </p:childTnLst>
                                </p:cTn>
                              </p:par>
                              <p:par>
                                <p:cTn id="53" presetID="37" presetClass="entr" presetSubtype="0" fill="hold" nodeType="withEffect">
                                  <p:stCondLst>
                                    <p:cond delay="0"/>
                                  </p:stCondLst>
                                  <p:childTnLst>
                                    <p:set>
                                      <p:cBhvr>
                                        <p:cTn id="54" dur="1" fill="hold">
                                          <p:stCondLst>
                                            <p:cond delay="0"/>
                                          </p:stCondLst>
                                        </p:cTn>
                                        <p:tgtEl>
                                          <p:spTgt spid="124931">
                                            <p:txEl>
                                              <p:pRg st="5" end="5"/>
                                            </p:txEl>
                                          </p:spTgt>
                                        </p:tgtEl>
                                        <p:attrNameLst>
                                          <p:attrName>style.visibility</p:attrName>
                                        </p:attrNameLst>
                                      </p:cBhvr>
                                      <p:to>
                                        <p:strVal val="visible"/>
                                      </p:to>
                                    </p:set>
                                    <p:animEffect transition="in" filter="fade">
                                      <p:cBhvr>
                                        <p:cTn id="55" dur="1000"/>
                                        <p:tgtEl>
                                          <p:spTgt spid="124931">
                                            <p:txEl>
                                              <p:pRg st="5" end="5"/>
                                            </p:txEl>
                                          </p:spTgt>
                                        </p:tgtEl>
                                      </p:cBhvr>
                                    </p:animEffect>
                                    <p:anim calcmode="lin" valueType="num">
                                      <p:cBhvr>
                                        <p:cTn id="56" dur="10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124931">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24931">
                                            <p:txEl>
                                              <p:pRg st="5" end="5"/>
                                            </p:txEl>
                                          </p:spTgt>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124931">
                                            <p:txEl>
                                              <p:pRg st="6" end="6"/>
                                            </p:txEl>
                                          </p:spTgt>
                                        </p:tgtEl>
                                        <p:attrNameLst>
                                          <p:attrName>style.visibility</p:attrName>
                                        </p:attrNameLst>
                                      </p:cBhvr>
                                      <p:to>
                                        <p:strVal val="visible"/>
                                      </p:to>
                                    </p:set>
                                    <p:animEffect transition="in" filter="fade">
                                      <p:cBhvr>
                                        <p:cTn id="61" dur="1000"/>
                                        <p:tgtEl>
                                          <p:spTgt spid="124931">
                                            <p:txEl>
                                              <p:pRg st="6" end="6"/>
                                            </p:txEl>
                                          </p:spTgt>
                                        </p:tgtEl>
                                      </p:cBhvr>
                                    </p:animEffect>
                                    <p:anim calcmode="lin" valueType="num">
                                      <p:cBhvr>
                                        <p:cTn id="62" dur="10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124931">
                                            <p:txEl>
                                              <p:pRg st="6" end="6"/>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124931">
                                            <p:txEl>
                                              <p:pRg st="6" end="6"/>
                                            </p:txEl>
                                          </p:spTgt>
                                        </p:tgtEl>
                                        <p:attrNameLst>
                                          <p:attrName>ppt_y</p:attrName>
                                        </p:attrNameLst>
                                      </p:cBhvr>
                                      <p:tavLst>
                                        <p:tav tm="0">
                                          <p:val>
                                            <p:strVal val="#ppt_y-.03"/>
                                          </p:val>
                                        </p:tav>
                                        <p:tav tm="100000">
                                          <p:val>
                                            <p:strVal val="#ppt_y"/>
                                          </p:val>
                                        </p:tav>
                                      </p:tavLst>
                                    </p:anim>
                                  </p:childTnLst>
                                </p:cTn>
                              </p:par>
                              <p:par>
                                <p:cTn id="65" presetID="37" presetClass="entr" presetSubtype="0" fill="hold" nodeType="withEffect">
                                  <p:stCondLst>
                                    <p:cond delay="0"/>
                                  </p:stCondLst>
                                  <p:childTnLst>
                                    <p:set>
                                      <p:cBhvr>
                                        <p:cTn id="66" dur="1" fill="hold">
                                          <p:stCondLst>
                                            <p:cond delay="0"/>
                                          </p:stCondLst>
                                        </p:cTn>
                                        <p:tgtEl>
                                          <p:spTgt spid="124931">
                                            <p:txEl>
                                              <p:pRg st="7" end="7"/>
                                            </p:txEl>
                                          </p:spTgt>
                                        </p:tgtEl>
                                        <p:attrNameLst>
                                          <p:attrName>style.visibility</p:attrName>
                                        </p:attrNameLst>
                                      </p:cBhvr>
                                      <p:to>
                                        <p:strVal val="visible"/>
                                      </p:to>
                                    </p:set>
                                    <p:animEffect transition="in" filter="fade">
                                      <p:cBhvr>
                                        <p:cTn id="67" dur="1000"/>
                                        <p:tgtEl>
                                          <p:spTgt spid="124931">
                                            <p:txEl>
                                              <p:pRg st="7" end="7"/>
                                            </p:txEl>
                                          </p:spTgt>
                                        </p:tgtEl>
                                      </p:cBhvr>
                                    </p:animEffect>
                                    <p:anim calcmode="lin" valueType="num">
                                      <p:cBhvr>
                                        <p:cTn id="68" dur="1000" fill="hold"/>
                                        <p:tgtEl>
                                          <p:spTgt spid="124931">
                                            <p:txEl>
                                              <p:pRg st="7" end="7"/>
                                            </p:txEl>
                                          </p:spTgt>
                                        </p:tgtEl>
                                        <p:attrNameLst>
                                          <p:attrName>ppt_x</p:attrName>
                                        </p:attrNameLst>
                                      </p:cBhvr>
                                      <p:tavLst>
                                        <p:tav tm="0">
                                          <p:val>
                                            <p:strVal val="#ppt_x"/>
                                          </p:val>
                                        </p:tav>
                                        <p:tav tm="100000">
                                          <p:val>
                                            <p:strVal val="#ppt_x"/>
                                          </p:val>
                                        </p:tav>
                                      </p:tavLst>
                                    </p:anim>
                                    <p:anim calcmode="lin" valueType="num">
                                      <p:cBhvr>
                                        <p:cTn id="69" dur="900" decel="100000" fill="hold"/>
                                        <p:tgtEl>
                                          <p:spTgt spid="124931">
                                            <p:txEl>
                                              <p:pRg st="7" end="7"/>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124931">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tx1"/>
            </a:gs>
            <a:gs pos="100000">
              <a:schemeClr val="folHlink"/>
            </a:gs>
          </a:gsLst>
          <a:path path="rect">
            <a:fillToRect l="100000" b="100000"/>
          </a:path>
        </a:gra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l-GR" dirty="0"/>
              <a:t>Μορφές σχολικής </a:t>
            </a:r>
            <a:r>
              <a:rPr lang="el-GR" dirty="0" smtClean="0"/>
              <a:t>βίας(1)</a:t>
            </a:r>
            <a:endParaRPr lang="el-GR" dirty="0"/>
          </a:p>
        </p:txBody>
      </p:sp>
      <p:sp>
        <p:nvSpPr>
          <p:cNvPr id="125955" name="Rectangle 3"/>
          <p:cNvSpPr>
            <a:spLocks noGrp="1" noChangeArrowheads="1"/>
          </p:cNvSpPr>
          <p:nvPr>
            <p:ph type="body" idx="1"/>
          </p:nvPr>
        </p:nvSpPr>
        <p:spPr/>
        <p:txBody>
          <a:bodyPr/>
          <a:lstStyle/>
          <a:p>
            <a:pPr>
              <a:lnSpc>
                <a:spcPct val="80000"/>
              </a:lnSpc>
            </a:pPr>
            <a:r>
              <a:rPr lang="el-GR" sz="2400" dirty="0"/>
              <a:t>Η </a:t>
            </a:r>
            <a:r>
              <a:rPr lang="el-GR" sz="2400" dirty="0" smtClean="0"/>
              <a:t>συνεχής </a:t>
            </a:r>
            <a:r>
              <a:rPr lang="el-GR" sz="2400" dirty="0"/>
              <a:t>κοροϊδία, η καζούρα, οι γκριμάτσες και τα καψώνια</a:t>
            </a:r>
          </a:p>
          <a:p>
            <a:pPr>
              <a:lnSpc>
                <a:spcPct val="80000"/>
              </a:lnSpc>
            </a:pPr>
            <a:r>
              <a:rPr lang="el-GR" sz="2400" dirty="0"/>
              <a:t>Οι κλωτσιές, οι τρικλοποδιές, οι  σπρωξιές, τα χτυπήματα, το φτύσιμο, </a:t>
            </a:r>
            <a:r>
              <a:rPr lang="el-GR" sz="2400" dirty="0" smtClean="0"/>
              <a:t>το μαλλιοτράβηγμα</a:t>
            </a:r>
            <a:r>
              <a:rPr lang="el-GR" sz="2400" dirty="0"/>
              <a:t>, </a:t>
            </a:r>
            <a:r>
              <a:rPr lang="el-GR" sz="2400" dirty="0" smtClean="0"/>
              <a:t>το δάγκωμα </a:t>
            </a:r>
            <a:r>
              <a:rPr lang="el-GR" sz="2400" dirty="0"/>
              <a:t>ή  </a:t>
            </a:r>
            <a:r>
              <a:rPr lang="el-GR" sz="2400" dirty="0" smtClean="0"/>
              <a:t>οποιαδήποτε άλλη μορφή σωματικής επίθεσης </a:t>
            </a:r>
            <a:endParaRPr lang="el-GR" sz="2400" dirty="0"/>
          </a:p>
          <a:p>
            <a:pPr>
              <a:lnSpc>
                <a:spcPct val="80000"/>
              </a:lnSpc>
            </a:pPr>
            <a:r>
              <a:rPr lang="el-GR" sz="2400" dirty="0"/>
              <a:t>Η σωματική επαφή σε σημεία που καλύπτει ένα μαγιό</a:t>
            </a:r>
          </a:p>
          <a:p>
            <a:pPr>
              <a:lnSpc>
                <a:spcPct val="80000"/>
              </a:lnSpc>
            </a:pPr>
            <a:r>
              <a:rPr lang="el-GR" sz="2400" dirty="0"/>
              <a:t>Η αρπαγή, απόκρυψη ή καταστροφή των πραγμάτων του άλλου </a:t>
            </a:r>
          </a:p>
          <a:p>
            <a:pPr>
              <a:lnSpc>
                <a:spcPct val="80000"/>
              </a:lnSpc>
            </a:pPr>
            <a:r>
              <a:rPr lang="en-US" sz="2400" dirty="0"/>
              <a:t>O</a:t>
            </a:r>
            <a:r>
              <a:rPr lang="el-GR" sz="2400" dirty="0"/>
              <a:t>ι απειλές και ο εκβιασμός (πχ, το να απαιτείς ή να αποσπάς χρήματα με βία, εκβιασμό ή εκφοβισμό)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5954"/>
                                        </p:tgtEl>
                                        <p:attrNameLst>
                                          <p:attrName>style.visibility</p:attrName>
                                        </p:attrNameLst>
                                      </p:cBhvr>
                                      <p:to>
                                        <p:strVal val="visible"/>
                                      </p:to>
                                    </p:set>
                                    <p:anim calcmode="lin" valueType="num">
                                      <p:cBhvr>
                                        <p:cTn id="7" dur="500" fill="hold"/>
                                        <p:tgtEl>
                                          <p:spTgt spid="125954"/>
                                        </p:tgtEl>
                                        <p:attrNameLst>
                                          <p:attrName>ppt_w</p:attrName>
                                        </p:attrNameLst>
                                      </p:cBhvr>
                                      <p:tavLst>
                                        <p:tav tm="0">
                                          <p:val>
                                            <p:fltVal val="0"/>
                                          </p:val>
                                        </p:tav>
                                        <p:tav tm="100000">
                                          <p:val>
                                            <p:strVal val="#ppt_w"/>
                                          </p:val>
                                        </p:tav>
                                      </p:tavLst>
                                    </p:anim>
                                    <p:anim calcmode="lin" valueType="num">
                                      <p:cBhvr>
                                        <p:cTn id="8" dur="500" fill="hold"/>
                                        <p:tgtEl>
                                          <p:spTgt spid="125954"/>
                                        </p:tgtEl>
                                        <p:attrNameLst>
                                          <p:attrName>ppt_h</p:attrName>
                                        </p:attrNameLst>
                                      </p:cBhvr>
                                      <p:tavLst>
                                        <p:tav tm="0">
                                          <p:val>
                                            <p:fltVal val="0"/>
                                          </p:val>
                                        </p:tav>
                                        <p:tav tm="100000">
                                          <p:val>
                                            <p:strVal val="#ppt_h"/>
                                          </p:val>
                                        </p:tav>
                                      </p:tavLst>
                                    </p:anim>
                                    <p:animEffect transition="in" filter="fade">
                                      <p:cBhvr>
                                        <p:cTn id="9" dur="500"/>
                                        <p:tgtEl>
                                          <p:spTgt spid="125954"/>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25955">
                                            <p:txEl>
                                              <p:pRg st="0" end="0"/>
                                            </p:txEl>
                                          </p:spTgt>
                                        </p:tgtEl>
                                        <p:attrNameLst>
                                          <p:attrName>style.visibility</p:attrName>
                                        </p:attrNameLst>
                                      </p:cBhvr>
                                      <p:to>
                                        <p:strVal val="visible"/>
                                      </p:to>
                                    </p:set>
                                    <p:animEffect transition="in" filter="fade">
                                      <p:cBhvr>
                                        <p:cTn id="14" dur="1000"/>
                                        <p:tgtEl>
                                          <p:spTgt spid="125955">
                                            <p:txEl>
                                              <p:pRg st="0" end="0"/>
                                            </p:txEl>
                                          </p:spTgt>
                                        </p:tgtEl>
                                      </p:cBhvr>
                                    </p:animEffect>
                                    <p:anim calcmode="lin" valueType="num">
                                      <p:cBhvr>
                                        <p:cTn id="15"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25955">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259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25955">
                                            <p:txEl>
                                              <p:pRg st="1" end="1"/>
                                            </p:txEl>
                                          </p:spTgt>
                                        </p:tgtEl>
                                        <p:attrNameLst>
                                          <p:attrName>style.visibility</p:attrName>
                                        </p:attrNameLst>
                                      </p:cBhvr>
                                      <p:to>
                                        <p:strVal val="visible"/>
                                      </p:to>
                                    </p:set>
                                    <p:animEffect transition="in" filter="fade">
                                      <p:cBhvr>
                                        <p:cTn id="22" dur="1000"/>
                                        <p:tgtEl>
                                          <p:spTgt spid="125955">
                                            <p:txEl>
                                              <p:pRg st="1" end="1"/>
                                            </p:txEl>
                                          </p:spTgt>
                                        </p:tgtEl>
                                      </p:cBhvr>
                                    </p:animEffect>
                                    <p:anim calcmode="lin" valueType="num">
                                      <p:cBhvr>
                                        <p:cTn id="23" dur="10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25955">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595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125955">
                                            <p:txEl>
                                              <p:pRg st="2" end="2"/>
                                            </p:txEl>
                                          </p:spTgt>
                                        </p:tgtEl>
                                        <p:attrNameLst>
                                          <p:attrName>style.visibility</p:attrName>
                                        </p:attrNameLst>
                                      </p:cBhvr>
                                      <p:to>
                                        <p:strVal val="visible"/>
                                      </p:to>
                                    </p:set>
                                    <p:animEffect transition="in" filter="fade">
                                      <p:cBhvr>
                                        <p:cTn id="30" dur="1000"/>
                                        <p:tgtEl>
                                          <p:spTgt spid="125955">
                                            <p:txEl>
                                              <p:pRg st="2" end="2"/>
                                            </p:txEl>
                                          </p:spTgt>
                                        </p:tgtEl>
                                      </p:cBhvr>
                                    </p:animEffect>
                                    <p:anim calcmode="lin" valueType="num">
                                      <p:cBhvr>
                                        <p:cTn id="31"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125955">
                                            <p:txEl>
                                              <p:pRg st="3" end="3"/>
                                            </p:txEl>
                                          </p:spTgt>
                                        </p:tgtEl>
                                        <p:attrNameLst>
                                          <p:attrName>style.visibility</p:attrName>
                                        </p:attrNameLst>
                                      </p:cBhvr>
                                      <p:to>
                                        <p:strVal val="visible"/>
                                      </p:to>
                                    </p:set>
                                    <p:animEffect transition="in" filter="fade">
                                      <p:cBhvr>
                                        <p:cTn id="38" dur="1000"/>
                                        <p:tgtEl>
                                          <p:spTgt spid="125955">
                                            <p:txEl>
                                              <p:pRg st="3" end="3"/>
                                            </p:txEl>
                                          </p:spTgt>
                                        </p:tgtEl>
                                      </p:cBhvr>
                                    </p:animEffect>
                                    <p:anim calcmode="lin" valueType="num">
                                      <p:cBhvr>
                                        <p:cTn id="39"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125955">
                                            <p:txEl>
                                              <p:pRg st="4" end="4"/>
                                            </p:txEl>
                                          </p:spTgt>
                                        </p:tgtEl>
                                        <p:attrNameLst>
                                          <p:attrName>style.visibility</p:attrName>
                                        </p:attrNameLst>
                                      </p:cBhvr>
                                      <p:to>
                                        <p:strVal val="visible"/>
                                      </p:to>
                                    </p:set>
                                    <p:animEffect transition="in" filter="fade">
                                      <p:cBhvr>
                                        <p:cTn id="46" dur="1000"/>
                                        <p:tgtEl>
                                          <p:spTgt spid="125955">
                                            <p:txEl>
                                              <p:pRg st="4" end="4"/>
                                            </p:txEl>
                                          </p:spTgt>
                                        </p:tgtEl>
                                      </p:cBhvr>
                                    </p:animEffect>
                                    <p:anim calcmode="lin" valueType="num">
                                      <p:cBhvr>
                                        <p:cTn id="47"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125955">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2595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CCCCFF"/>
            </a:gs>
            <a:gs pos="17999">
              <a:srgbClr val="99CCFF"/>
            </a:gs>
            <a:gs pos="39000">
              <a:srgbClr val="CC99FF"/>
            </a:gs>
            <a:gs pos="64000">
              <a:srgbClr val="9966FF"/>
            </a:gs>
            <a:gs pos="82001">
              <a:srgbClr val="99CCFF"/>
            </a:gs>
            <a:gs pos="100000">
              <a:srgbClr val="CCCCFF"/>
            </a:gs>
          </a:gsLst>
          <a:path path="shape">
            <a:fillToRect l="50000" t="50000" r="50000" b="50000"/>
          </a:path>
        </a:gra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l-GR"/>
              <a:t>Μορφές σχολικής βίας(2)</a:t>
            </a:r>
          </a:p>
        </p:txBody>
      </p:sp>
      <p:sp>
        <p:nvSpPr>
          <p:cNvPr id="134147" name="Rectangle 3"/>
          <p:cNvSpPr>
            <a:spLocks noGrp="1" noChangeArrowheads="1"/>
          </p:cNvSpPr>
          <p:nvPr>
            <p:ph type="body" idx="1"/>
          </p:nvPr>
        </p:nvSpPr>
        <p:spPr/>
        <p:txBody>
          <a:bodyPr/>
          <a:lstStyle/>
          <a:p>
            <a:pPr>
              <a:lnSpc>
                <a:spcPct val="80000"/>
              </a:lnSpc>
            </a:pPr>
            <a:r>
              <a:rPr lang="el-GR" sz="2400" dirty="0"/>
              <a:t>Η στέρηση φίλων, η απομόνωση και ο αποκλεισμός απ το παιχνίδι</a:t>
            </a:r>
          </a:p>
          <a:p>
            <a:pPr>
              <a:lnSpc>
                <a:spcPct val="80000"/>
              </a:lnSpc>
            </a:pPr>
            <a:r>
              <a:rPr lang="el-GR" sz="2400" dirty="0"/>
              <a:t>Η</a:t>
            </a:r>
            <a:r>
              <a:rPr lang="el-GR" sz="2400" dirty="0" smtClean="0"/>
              <a:t> </a:t>
            </a:r>
            <a:r>
              <a:rPr lang="el-GR" sz="2400" dirty="0"/>
              <a:t>διάδοση φημών και οι συκοφαντίες</a:t>
            </a:r>
          </a:p>
          <a:p>
            <a:pPr>
              <a:lnSpc>
                <a:spcPct val="80000"/>
              </a:lnSpc>
            </a:pPr>
            <a:r>
              <a:rPr lang="el-GR" sz="2400" dirty="0"/>
              <a:t>Ρατσιστικές, μεροληπτικές δηλώσεις και συμπεριφορές που αφορούν, την προέλευση, το παρουσιαστικό, την ταυτότητα, τη σεξουαλική τοποθέτηση, τη δυσκολία, την ιδιαιτερότητα, την ασθένεια του άλλου</a:t>
            </a:r>
          </a:p>
          <a:p>
            <a:pPr>
              <a:lnSpc>
                <a:spcPct val="80000"/>
              </a:lnSpc>
            </a:pPr>
            <a:r>
              <a:rPr lang="el-GR" sz="2400" dirty="0"/>
              <a:t>Τα σεξουαλικά υπονοούμενα σε βάρος κάποιου</a:t>
            </a:r>
          </a:p>
          <a:p>
            <a:pPr>
              <a:lnSpc>
                <a:spcPct val="80000"/>
              </a:lnSpc>
            </a:pPr>
            <a:r>
              <a:rPr lang="el-GR" sz="2400" dirty="0"/>
              <a:t>Υπονοούμενα ή συκοφαντία σχετικά με τη σεξουαλική ταυτότητα του άλλου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4146"/>
                                        </p:tgtEl>
                                        <p:attrNameLst>
                                          <p:attrName>style.visibility</p:attrName>
                                        </p:attrNameLst>
                                      </p:cBhvr>
                                      <p:to>
                                        <p:strVal val="visible"/>
                                      </p:to>
                                    </p:set>
                                    <p:anim calcmode="lin" valueType="num">
                                      <p:cBhvr>
                                        <p:cTn id="7" dur="500" fill="hold"/>
                                        <p:tgtEl>
                                          <p:spTgt spid="134146"/>
                                        </p:tgtEl>
                                        <p:attrNameLst>
                                          <p:attrName>ppt_w</p:attrName>
                                        </p:attrNameLst>
                                      </p:cBhvr>
                                      <p:tavLst>
                                        <p:tav tm="0">
                                          <p:val>
                                            <p:fltVal val="0"/>
                                          </p:val>
                                        </p:tav>
                                        <p:tav tm="100000">
                                          <p:val>
                                            <p:strVal val="#ppt_w"/>
                                          </p:val>
                                        </p:tav>
                                      </p:tavLst>
                                    </p:anim>
                                    <p:anim calcmode="lin" valueType="num">
                                      <p:cBhvr>
                                        <p:cTn id="8" dur="500" fill="hold"/>
                                        <p:tgtEl>
                                          <p:spTgt spid="134146"/>
                                        </p:tgtEl>
                                        <p:attrNameLst>
                                          <p:attrName>ppt_h</p:attrName>
                                        </p:attrNameLst>
                                      </p:cBhvr>
                                      <p:tavLst>
                                        <p:tav tm="0">
                                          <p:val>
                                            <p:fltVal val="0"/>
                                          </p:val>
                                        </p:tav>
                                        <p:tav tm="100000">
                                          <p:val>
                                            <p:strVal val="#ppt_h"/>
                                          </p:val>
                                        </p:tav>
                                      </p:tavLst>
                                    </p:anim>
                                    <p:animEffect transition="in" filter="fade">
                                      <p:cBhvr>
                                        <p:cTn id="9" dur="500"/>
                                        <p:tgtEl>
                                          <p:spTgt spid="134146"/>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34147">
                                            <p:txEl>
                                              <p:pRg st="0" end="0"/>
                                            </p:txEl>
                                          </p:spTgt>
                                        </p:tgtEl>
                                        <p:attrNameLst>
                                          <p:attrName>style.visibility</p:attrName>
                                        </p:attrNameLst>
                                      </p:cBhvr>
                                      <p:to>
                                        <p:strVal val="visible"/>
                                      </p:to>
                                    </p:set>
                                    <p:animEffect transition="in" filter="fade">
                                      <p:cBhvr>
                                        <p:cTn id="14" dur="1000"/>
                                        <p:tgtEl>
                                          <p:spTgt spid="134147">
                                            <p:txEl>
                                              <p:pRg st="0" end="0"/>
                                            </p:txEl>
                                          </p:spTgt>
                                        </p:tgtEl>
                                      </p:cBhvr>
                                    </p:animEffect>
                                    <p:anim calcmode="lin" valueType="num">
                                      <p:cBhvr>
                                        <p:cTn id="15" dur="1000" fill="hold"/>
                                        <p:tgtEl>
                                          <p:spTgt spid="134147">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34147">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3414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34147">
                                            <p:txEl>
                                              <p:pRg st="1" end="1"/>
                                            </p:txEl>
                                          </p:spTgt>
                                        </p:tgtEl>
                                        <p:attrNameLst>
                                          <p:attrName>style.visibility</p:attrName>
                                        </p:attrNameLst>
                                      </p:cBhvr>
                                      <p:to>
                                        <p:strVal val="visible"/>
                                      </p:to>
                                    </p:set>
                                    <p:animEffect transition="in" filter="fade">
                                      <p:cBhvr>
                                        <p:cTn id="22" dur="1000"/>
                                        <p:tgtEl>
                                          <p:spTgt spid="134147">
                                            <p:txEl>
                                              <p:pRg st="1" end="1"/>
                                            </p:txEl>
                                          </p:spTgt>
                                        </p:tgtEl>
                                      </p:cBhvr>
                                    </p:animEffect>
                                    <p:anim calcmode="lin" valueType="num">
                                      <p:cBhvr>
                                        <p:cTn id="23" dur="1000" fill="hold"/>
                                        <p:tgtEl>
                                          <p:spTgt spid="134147">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34147">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3414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134147">
                                            <p:txEl>
                                              <p:pRg st="2" end="2"/>
                                            </p:txEl>
                                          </p:spTgt>
                                        </p:tgtEl>
                                        <p:attrNameLst>
                                          <p:attrName>style.visibility</p:attrName>
                                        </p:attrNameLst>
                                      </p:cBhvr>
                                      <p:to>
                                        <p:strVal val="visible"/>
                                      </p:to>
                                    </p:set>
                                    <p:animEffect transition="in" filter="fade">
                                      <p:cBhvr>
                                        <p:cTn id="30" dur="1000"/>
                                        <p:tgtEl>
                                          <p:spTgt spid="134147">
                                            <p:txEl>
                                              <p:pRg st="2" end="2"/>
                                            </p:txEl>
                                          </p:spTgt>
                                        </p:tgtEl>
                                      </p:cBhvr>
                                    </p:animEffect>
                                    <p:anim calcmode="lin" valueType="num">
                                      <p:cBhvr>
                                        <p:cTn id="31" dur="1000" fill="hold"/>
                                        <p:tgtEl>
                                          <p:spTgt spid="134147">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34147">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3414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134147">
                                            <p:txEl>
                                              <p:pRg st="3" end="3"/>
                                            </p:txEl>
                                          </p:spTgt>
                                        </p:tgtEl>
                                        <p:attrNameLst>
                                          <p:attrName>style.visibility</p:attrName>
                                        </p:attrNameLst>
                                      </p:cBhvr>
                                      <p:to>
                                        <p:strVal val="visible"/>
                                      </p:to>
                                    </p:set>
                                    <p:animEffect transition="in" filter="fade">
                                      <p:cBhvr>
                                        <p:cTn id="38" dur="1000"/>
                                        <p:tgtEl>
                                          <p:spTgt spid="134147">
                                            <p:txEl>
                                              <p:pRg st="3" end="3"/>
                                            </p:txEl>
                                          </p:spTgt>
                                        </p:tgtEl>
                                      </p:cBhvr>
                                    </p:animEffect>
                                    <p:anim calcmode="lin" valueType="num">
                                      <p:cBhvr>
                                        <p:cTn id="39" dur="1000" fill="hold"/>
                                        <p:tgtEl>
                                          <p:spTgt spid="134147">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134147">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3414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134147">
                                            <p:txEl>
                                              <p:pRg st="4" end="4"/>
                                            </p:txEl>
                                          </p:spTgt>
                                        </p:tgtEl>
                                        <p:attrNameLst>
                                          <p:attrName>style.visibility</p:attrName>
                                        </p:attrNameLst>
                                      </p:cBhvr>
                                      <p:to>
                                        <p:strVal val="visible"/>
                                      </p:to>
                                    </p:set>
                                    <p:animEffect transition="in" filter="fade">
                                      <p:cBhvr>
                                        <p:cTn id="46" dur="1000"/>
                                        <p:tgtEl>
                                          <p:spTgt spid="134147">
                                            <p:txEl>
                                              <p:pRg st="4" end="4"/>
                                            </p:txEl>
                                          </p:spTgt>
                                        </p:tgtEl>
                                      </p:cBhvr>
                                    </p:animEffect>
                                    <p:anim calcmode="lin" valueType="num">
                                      <p:cBhvr>
                                        <p:cTn id="47" dur="1000" fill="hold"/>
                                        <p:tgtEl>
                                          <p:spTgt spid="134147">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134147">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414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FFEBFA"/>
            </a:gs>
            <a:gs pos="30000">
              <a:srgbClr val="C4D6EB"/>
            </a:gs>
            <a:gs pos="60001">
              <a:srgbClr val="85C2FF"/>
            </a:gs>
            <a:gs pos="100000">
              <a:srgbClr val="5E9EFF"/>
            </a:gs>
          </a:gsLst>
          <a:path path="shape">
            <a:fillToRect l="50000" t="50000" r="50000" b="50000"/>
          </a:path>
        </a:gra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l-GR"/>
              <a:t>Μορφές σχολικής βίας(3)</a:t>
            </a:r>
          </a:p>
        </p:txBody>
      </p:sp>
      <p:sp>
        <p:nvSpPr>
          <p:cNvPr id="135171" name="Rectangle 3"/>
          <p:cNvSpPr>
            <a:spLocks noGrp="1" noChangeArrowheads="1"/>
          </p:cNvSpPr>
          <p:nvPr>
            <p:ph type="body" idx="1"/>
          </p:nvPr>
        </p:nvSpPr>
        <p:spPr/>
        <p:txBody>
          <a:bodyPr/>
          <a:lstStyle/>
          <a:p>
            <a:pPr>
              <a:lnSpc>
                <a:spcPct val="90000"/>
              </a:lnSpc>
            </a:pPr>
            <a:r>
              <a:rPr lang="el-GR" sz="2400"/>
              <a:t>Η αποκάλυψη όσων σου εκμυστηρεύτηκε ο άλλος</a:t>
            </a:r>
          </a:p>
          <a:p>
            <a:pPr>
              <a:lnSpc>
                <a:spcPct val="90000"/>
              </a:lnSpc>
            </a:pPr>
            <a:r>
              <a:rPr lang="el-GR" sz="2400"/>
              <a:t>Τα κακοήθη μηνύματα ή οι σιωπηλές κλήσεις κινητού</a:t>
            </a:r>
          </a:p>
          <a:p>
            <a:pPr>
              <a:lnSpc>
                <a:spcPct val="90000"/>
              </a:lnSpc>
            </a:pPr>
            <a:r>
              <a:rPr lang="el-GR" sz="2400"/>
              <a:t>Η φωτογράφηση ή μαγνητοσκόπηση χωρίς τη συγκατάθεση του άλλου</a:t>
            </a:r>
          </a:p>
          <a:p>
            <a:pPr>
              <a:lnSpc>
                <a:spcPct val="90000"/>
              </a:lnSpc>
            </a:pPr>
            <a:r>
              <a:rPr lang="el-GR" sz="2400"/>
              <a:t>Η τοποθέτηση στο διαδίκτυο υλικού και κειμένων που αφορούν κάποιον χωρίς την συγκατάθεσή του. </a:t>
            </a:r>
          </a:p>
          <a:p>
            <a:pPr>
              <a:lnSpc>
                <a:spcPct val="90000"/>
              </a:lnSpc>
            </a:pPr>
            <a:r>
              <a:rPr lang="el-GR" sz="2400"/>
              <a:t>Το να επιμένεις στα ίδια παρότι ο άλλος αναστατώνεται και  πληγώνεται </a:t>
            </a:r>
          </a:p>
          <a:p>
            <a:pPr>
              <a:lnSpc>
                <a:spcPct val="90000"/>
              </a:lnSpc>
            </a:pPr>
            <a:endParaRPr lang="el-GR"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p:cTn id="7" dur="500" fill="hold"/>
                                        <p:tgtEl>
                                          <p:spTgt spid="135170"/>
                                        </p:tgtEl>
                                        <p:attrNameLst>
                                          <p:attrName>ppt_w</p:attrName>
                                        </p:attrNameLst>
                                      </p:cBhvr>
                                      <p:tavLst>
                                        <p:tav tm="0">
                                          <p:val>
                                            <p:fltVal val="0"/>
                                          </p:val>
                                        </p:tav>
                                        <p:tav tm="100000">
                                          <p:val>
                                            <p:strVal val="#ppt_w"/>
                                          </p:val>
                                        </p:tav>
                                      </p:tavLst>
                                    </p:anim>
                                    <p:anim calcmode="lin" valueType="num">
                                      <p:cBhvr>
                                        <p:cTn id="8" dur="500" fill="hold"/>
                                        <p:tgtEl>
                                          <p:spTgt spid="135170"/>
                                        </p:tgtEl>
                                        <p:attrNameLst>
                                          <p:attrName>ppt_h</p:attrName>
                                        </p:attrNameLst>
                                      </p:cBhvr>
                                      <p:tavLst>
                                        <p:tav tm="0">
                                          <p:val>
                                            <p:fltVal val="0"/>
                                          </p:val>
                                        </p:tav>
                                        <p:tav tm="100000">
                                          <p:val>
                                            <p:strVal val="#ppt_h"/>
                                          </p:val>
                                        </p:tav>
                                      </p:tavLst>
                                    </p:anim>
                                    <p:animEffect transition="in" filter="fade">
                                      <p:cBhvr>
                                        <p:cTn id="9" dur="500"/>
                                        <p:tgtEl>
                                          <p:spTgt spid="135170"/>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nodeType="clickEffect">
                                  <p:stCondLst>
                                    <p:cond delay="0"/>
                                  </p:stCondLst>
                                  <p:childTnLst>
                                    <p:set>
                                      <p:cBhvr>
                                        <p:cTn id="13" dur="1" fill="hold">
                                          <p:stCondLst>
                                            <p:cond delay="0"/>
                                          </p:stCondLst>
                                        </p:cTn>
                                        <p:tgtEl>
                                          <p:spTgt spid="135171">
                                            <p:txEl>
                                              <p:pRg st="0" end="0"/>
                                            </p:txEl>
                                          </p:spTgt>
                                        </p:tgtEl>
                                        <p:attrNameLst>
                                          <p:attrName>style.visibility</p:attrName>
                                        </p:attrNameLst>
                                      </p:cBhvr>
                                      <p:to>
                                        <p:strVal val="visible"/>
                                      </p:to>
                                    </p:set>
                                    <p:animEffect transition="in" filter="fade">
                                      <p:cBhvr>
                                        <p:cTn id="14" dur="1000"/>
                                        <p:tgtEl>
                                          <p:spTgt spid="135171">
                                            <p:txEl>
                                              <p:pRg st="0" end="0"/>
                                            </p:txEl>
                                          </p:spTgt>
                                        </p:tgtEl>
                                      </p:cBhvr>
                                    </p:animEffect>
                                    <p:anim calcmode="lin" valueType="num">
                                      <p:cBhvr>
                                        <p:cTn id="15" dur="1000" fill="hold"/>
                                        <p:tgtEl>
                                          <p:spTgt spid="135171">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35171">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3517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nodeType="clickEffect">
                                  <p:stCondLst>
                                    <p:cond delay="0"/>
                                  </p:stCondLst>
                                  <p:childTnLst>
                                    <p:set>
                                      <p:cBhvr>
                                        <p:cTn id="21" dur="1" fill="hold">
                                          <p:stCondLst>
                                            <p:cond delay="0"/>
                                          </p:stCondLst>
                                        </p:cTn>
                                        <p:tgtEl>
                                          <p:spTgt spid="135171">
                                            <p:txEl>
                                              <p:pRg st="1" end="1"/>
                                            </p:txEl>
                                          </p:spTgt>
                                        </p:tgtEl>
                                        <p:attrNameLst>
                                          <p:attrName>style.visibility</p:attrName>
                                        </p:attrNameLst>
                                      </p:cBhvr>
                                      <p:to>
                                        <p:strVal val="visible"/>
                                      </p:to>
                                    </p:set>
                                    <p:animEffect transition="in" filter="fade">
                                      <p:cBhvr>
                                        <p:cTn id="22" dur="1000"/>
                                        <p:tgtEl>
                                          <p:spTgt spid="135171">
                                            <p:txEl>
                                              <p:pRg st="1" end="1"/>
                                            </p:txEl>
                                          </p:spTgt>
                                        </p:tgtEl>
                                      </p:cBhvr>
                                    </p:animEffect>
                                    <p:anim calcmode="lin" valueType="num">
                                      <p:cBhvr>
                                        <p:cTn id="23" dur="1000" fill="hold"/>
                                        <p:tgtEl>
                                          <p:spTgt spid="135171">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35171">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3517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nodeType="clickEffect">
                                  <p:stCondLst>
                                    <p:cond delay="0"/>
                                  </p:stCondLst>
                                  <p:childTnLst>
                                    <p:set>
                                      <p:cBhvr>
                                        <p:cTn id="29" dur="1" fill="hold">
                                          <p:stCondLst>
                                            <p:cond delay="0"/>
                                          </p:stCondLst>
                                        </p:cTn>
                                        <p:tgtEl>
                                          <p:spTgt spid="135171">
                                            <p:txEl>
                                              <p:pRg st="2" end="2"/>
                                            </p:txEl>
                                          </p:spTgt>
                                        </p:tgtEl>
                                        <p:attrNameLst>
                                          <p:attrName>style.visibility</p:attrName>
                                        </p:attrNameLst>
                                      </p:cBhvr>
                                      <p:to>
                                        <p:strVal val="visible"/>
                                      </p:to>
                                    </p:set>
                                    <p:animEffect transition="in" filter="fade">
                                      <p:cBhvr>
                                        <p:cTn id="30" dur="1000"/>
                                        <p:tgtEl>
                                          <p:spTgt spid="135171">
                                            <p:txEl>
                                              <p:pRg st="2" end="2"/>
                                            </p:txEl>
                                          </p:spTgt>
                                        </p:tgtEl>
                                      </p:cBhvr>
                                    </p:animEffect>
                                    <p:anim calcmode="lin" valueType="num">
                                      <p:cBhvr>
                                        <p:cTn id="31" dur="1000" fill="hold"/>
                                        <p:tgtEl>
                                          <p:spTgt spid="135171">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135171">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13517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nodeType="clickEffect">
                                  <p:stCondLst>
                                    <p:cond delay="0"/>
                                  </p:stCondLst>
                                  <p:childTnLst>
                                    <p:set>
                                      <p:cBhvr>
                                        <p:cTn id="37" dur="1" fill="hold">
                                          <p:stCondLst>
                                            <p:cond delay="0"/>
                                          </p:stCondLst>
                                        </p:cTn>
                                        <p:tgtEl>
                                          <p:spTgt spid="135171">
                                            <p:txEl>
                                              <p:pRg st="3" end="3"/>
                                            </p:txEl>
                                          </p:spTgt>
                                        </p:tgtEl>
                                        <p:attrNameLst>
                                          <p:attrName>style.visibility</p:attrName>
                                        </p:attrNameLst>
                                      </p:cBhvr>
                                      <p:to>
                                        <p:strVal val="visible"/>
                                      </p:to>
                                    </p:set>
                                    <p:animEffect transition="in" filter="fade">
                                      <p:cBhvr>
                                        <p:cTn id="38" dur="1000"/>
                                        <p:tgtEl>
                                          <p:spTgt spid="135171">
                                            <p:txEl>
                                              <p:pRg st="3" end="3"/>
                                            </p:txEl>
                                          </p:spTgt>
                                        </p:tgtEl>
                                      </p:cBhvr>
                                    </p:animEffect>
                                    <p:anim calcmode="lin" valueType="num">
                                      <p:cBhvr>
                                        <p:cTn id="39" dur="1000" fill="hold"/>
                                        <p:tgtEl>
                                          <p:spTgt spid="135171">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135171">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3517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7" presetClass="entr" presetSubtype="0" fill="hold" nodeType="clickEffect">
                                  <p:stCondLst>
                                    <p:cond delay="0"/>
                                  </p:stCondLst>
                                  <p:childTnLst>
                                    <p:set>
                                      <p:cBhvr>
                                        <p:cTn id="45" dur="1" fill="hold">
                                          <p:stCondLst>
                                            <p:cond delay="0"/>
                                          </p:stCondLst>
                                        </p:cTn>
                                        <p:tgtEl>
                                          <p:spTgt spid="135171">
                                            <p:txEl>
                                              <p:pRg st="4" end="4"/>
                                            </p:txEl>
                                          </p:spTgt>
                                        </p:tgtEl>
                                        <p:attrNameLst>
                                          <p:attrName>style.visibility</p:attrName>
                                        </p:attrNameLst>
                                      </p:cBhvr>
                                      <p:to>
                                        <p:strVal val="visible"/>
                                      </p:to>
                                    </p:set>
                                    <p:animEffect transition="in" filter="fade">
                                      <p:cBhvr>
                                        <p:cTn id="46" dur="1000"/>
                                        <p:tgtEl>
                                          <p:spTgt spid="135171">
                                            <p:txEl>
                                              <p:pRg st="4" end="4"/>
                                            </p:txEl>
                                          </p:spTgt>
                                        </p:tgtEl>
                                      </p:cBhvr>
                                    </p:animEffect>
                                    <p:anim calcmode="lin" valueType="num">
                                      <p:cBhvr>
                                        <p:cTn id="47" dur="1000" fill="hold"/>
                                        <p:tgtEl>
                                          <p:spTgt spid="135171">
                                            <p:txEl>
                                              <p:pRg st="4" end="4"/>
                                            </p:txEl>
                                          </p:spTgt>
                                        </p:tgtEl>
                                        <p:attrNameLst>
                                          <p:attrName>ppt_x</p:attrName>
                                        </p:attrNameLst>
                                      </p:cBhvr>
                                      <p:tavLst>
                                        <p:tav tm="0">
                                          <p:val>
                                            <p:strVal val="#ppt_x"/>
                                          </p:val>
                                        </p:tav>
                                        <p:tav tm="100000">
                                          <p:val>
                                            <p:strVal val="#ppt_x"/>
                                          </p:val>
                                        </p:tav>
                                      </p:tavLst>
                                    </p:anim>
                                    <p:anim calcmode="lin" valueType="num">
                                      <p:cBhvr>
                                        <p:cTn id="48" dur="900" decel="100000" fill="hold"/>
                                        <p:tgtEl>
                                          <p:spTgt spid="135171">
                                            <p:txEl>
                                              <p:pRg st="4" end="4"/>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135171">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openDmnd">
          <a:fgClr>
            <a:schemeClr val="accent1"/>
          </a:fgClr>
          <a:bgClr>
            <a:srgbClr val="FFFFFF"/>
          </a:bgClr>
        </a:pattFill>
        <a:effectLst/>
      </p:bgPr>
    </p:bg>
    <p:spTree>
      <p:nvGrpSpPr>
        <p:cNvPr id="1" name=""/>
        <p:cNvGrpSpPr/>
        <p:nvPr/>
      </p:nvGrpSpPr>
      <p:grpSpPr>
        <a:xfrm>
          <a:off x="0" y="0"/>
          <a:ext cx="0" cy="0"/>
          <a:chOff x="0" y="0"/>
          <a:chExt cx="0" cy="0"/>
        </a:xfrm>
      </p:grpSpPr>
      <p:sp>
        <p:nvSpPr>
          <p:cNvPr id="136206" name="Rectangle 14"/>
          <p:cNvSpPr>
            <a:spLocks noGrp="1" noChangeArrowheads="1"/>
          </p:cNvSpPr>
          <p:nvPr>
            <p:ph type="title"/>
          </p:nvPr>
        </p:nvSpPr>
        <p:spPr/>
        <p:txBody>
          <a:bodyPr/>
          <a:lstStyle/>
          <a:p>
            <a:r>
              <a:rPr lang="el-GR"/>
              <a:t>Ποια παιδιά είναι ευάλωτα στη σχολική βία;</a:t>
            </a:r>
          </a:p>
        </p:txBody>
      </p:sp>
      <p:sp>
        <p:nvSpPr>
          <p:cNvPr id="136204" name="Rectangle 12"/>
          <p:cNvSpPr>
            <a:spLocks noGrp="1" noChangeArrowheads="1"/>
          </p:cNvSpPr>
          <p:nvPr>
            <p:ph type="body" sz="half" idx="1"/>
          </p:nvPr>
        </p:nvSpPr>
        <p:spPr/>
        <p:txBody>
          <a:bodyPr/>
          <a:lstStyle/>
          <a:p>
            <a:pPr marL="660400" indent="-660400">
              <a:lnSpc>
                <a:spcPct val="80000"/>
              </a:lnSpc>
              <a:buFontTx/>
              <a:buNone/>
            </a:pPr>
            <a:r>
              <a:rPr lang="el-GR" sz="1400" dirty="0"/>
              <a:t>Τα περισσότερα παιδιά δέχονται βία λόγω:</a:t>
            </a:r>
          </a:p>
          <a:p>
            <a:pPr marL="660400" indent="-660400">
              <a:lnSpc>
                <a:spcPct val="80000"/>
              </a:lnSpc>
            </a:pPr>
            <a:r>
              <a:rPr lang="el-GR" sz="1400" dirty="0"/>
              <a:t>Εμφάνισης, (βάρος, χρώμα μαλλιών, μυωπίας, ύψος, κοκ)</a:t>
            </a:r>
          </a:p>
          <a:p>
            <a:pPr marL="660400" indent="-660400">
              <a:lnSpc>
                <a:spcPct val="80000"/>
              </a:lnSpc>
            </a:pPr>
            <a:r>
              <a:rPr lang="el-GR" sz="1400" dirty="0"/>
              <a:t>Οικογενειακής κατάστασης (διαζύγιο, </a:t>
            </a:r>
            <a:r>
              <a:rPr lang="el-GR" sz="1400" dirty="0" err="1"/>
              <a:t>μονογονεϊκή</a:t>
            </a:r>
            <a:r>
              <a:rPr lang="el-GR" sz="1400" dirty="0"/>
              <a:t> οικογένεια)</a:t>
            </a:r>
          </a:p>
          <a:p>
            <a:pPr marL="660400" indent="-660400">
              <a:lnSpc>
                <a:spcPct val="80000"/>
              </a:lnSpc>
            </a:pPr>
            <a:r>
              <a:rPr lang="el-GR" sz="1400" dirty="0"/>
              <a:t>Της μη κοινωνικότητάς τους ή ‘μαζεμένης’, ντροπαλής συμπεριφοράς </a:t>
            </a:r>
          </a:p>
          <a:p>
            <a:pPr marL="660400" indent="-660400">
              <a:lnSpc>
                <a:spcPct val="80000"/>
              </a:lnSpc>
            </a:pPr>
            <a:r>
              <a:rPr lang="el-GR" sz="1400" dirty="0"/>
              <a:t>Της καλής ή της κακής απόδοσής τους στο σχολείο</a:t>
            </a:r>
          </a:p>
          <a:p>
            <a:pPr marL="660400" indent="-660400">
              <a:lnSpc>
                <a:spcPct val="80000"/>
              </a:lnSpc>
            </a:pPr>
            <a:r>
              <a:rPr lang="el-GR" sz="1400" dirty="0"/>
              <a:t>Της δημοτικότητάς τους και το ωραίο τους παρουσιαστικό</a:t>
            </a:r>
          </a:p>
          <a:p>
            <a:pPr marL="660400" indent="-660400">
              <a:lnSpc>
                <a:spcPct val="80000"/>
              </a:lnSpc>
            </a:pPr>
            <a:r>
              <a:rPr lang="el-GR" sz="1400" dirty="0"/>
              <a:t>Της ιδιαίτερης ικανότητας ή δυσκολίας (Για παράδειγμα: </a:t>
            </a:r>
            <a:r>
              <a:rPr lang="el-GR" sz="1400" dirty="0" smtClean="0"/>
              <a:t>Δυσλεξία)</a:t>
            </a:r>
            <a:endParaRPr lang="el-GR" sz="1400" dirty="0"/>
          </a:p>
          <a:p>
            <a:pPr marL="660400" indent="-660400">
              <a:lnSpc>
                <a:spcPct val="80000"/>
              </a:lnSpc>
            </a:pPr>
            <a:r>
              <a:rPr lang="el-GR" sz="1400" dirty="0"/>
              <a:t>Της αρρώστιας ή νοσηλείας τους </a:t>
            </a:r>
          </a:p>
        </p:txBody>
      </p:sp>
      <p:pic>
        <p:nvPicPr>
          <p:cNvPr id="136208" name="Picture 16" descr="assets_LARGE_t_420_30815536"/>
          <p:cNvPicPr>
            <a:picLocks noGrp="1" noChangeAspect="1" noChangeArrowheads="1"/>
          </p:cNvPicPr>
          <p:nvPr>
            <p:ph sz="half" idx="2"/>
          </p:nvPr>
        </p:nvPicPr>
        <p:blipFill>
          <a:blip r:embed="rId2" cstate="print"/>
          <a:srcRect/>
          <a:stretch>
            <a:fillRect/>
          </a:stretch>
        </p:blipFill>
        <p:spPr>
          <a:xfrm>
            <a:off x="827088" y="3644900"/>
            <a:ext cx="7129462" cy="29051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1" nodeType="clickEffect">
                                  <p:stCondLst>
                                    <p:cond delay="0"/>
                                  </p:stCondLst>
                                  <p:childTnLst>
                                    <p:set>
                                      <p:cBhvr>
                                        <p:cTn id="6" dur="1" fill="hold">
                                          <p:stCondLst>
                                            <p:cond delay="0"/>
                                          </p:stCondLst>
                                        </p:cTn>
                                        <p:tgtEl>
                                          <p:spTgt spid="136206"/>
                                        </p:tgtEl>
                                        <p:attrNameLst>
                                          <p:attrName>style.visibility</p:attrName>
                                        </p:attrNameLst>
                                      </p:cBhvr>
                                      <p:to>
                                        <p:strVal val="visible"/>
                                      </p:to>
                                    </p:set>
                                    <p:anim calcmode="lin" valueType="num">
                                      <p:cBhvr>
                                        <p:cTn id="7" dur="500" fill="hold"/>
                                        <p:tgtEl>
                                          <p:spTgt spid="136206"/>
                                        </p:tgtEl>
                                        <p:attrNameLst>
                                          <p:attrName>ppt_w</p:attrName>
                                        </p:attrNameLst>
                                      </p:cBhvr>
                                      <p:tavLst>
                                        <p:tav tm="0">
                                          <p:val>
                                            <p:fltVal val="0"/>
                                          </p:val>
                                        </p:tav>
                                        <p:tav tm="100000">
                                          <p:val>
                                            <p:strVal val="#ppt_w"/>
                                          </p:val>
                                        </p:tav>
                                      </p:tavLst>
                                    </p:anim>
                                    <p:anim calcmode="lin" valueType="num">
                                      <p:cBhvr>
                                        <p:cTn id="8" dur="500" fill="hold"/>
                                        <p:tgtEl>
                                          <p:spTgt spid="13620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36204">
                                            <p:txEl>
                                              <p:pRg st="0" end="0"/>
                                            </p:txEl>
                                          </p:spTgt>
                                        </p:tgtEl>
                                        <p:attrNameLst>
                                          <p:attrName>style.visibility</p:attrName>
                                        </p:attrNameLst>
                                      </p:cBhvr>
                                      <p:to>
                                        <p:strVal val="visible"/>
                                      </p:to>
                                    </p:set>
                                    <p:anim calcmode="lin" valueType="num">
                                      <p:cBhvr>
                                        <p:cTn id="13" dur="500" decel="50000" fill="hold">
                                          <p:stCondLst>
                                            <p:cond delay="0"/>
                                          </p:stCondLst>
                                        </p:cTn>
                                        <p:tgtEl>
                                          <p:spTgt spid="136204">
                                            <p:txEl>
                                              <p:pRg st="0" end="0"/>
                                            </p:txEl>
                                          </p:spTgt>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36204">
                                            <p:txEl>
                                              <p:pRg st="0" end="0"/>
                                            </p:txEl>
                                          </p:spTgt>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36204">
                                            <p:txEl>
                                              <p:pRg st="0" end="0"/>
                                            </p:txEl>
                                          </p:spTgt>
                                        </p:tgtEl>
                                        <p:attrNameLst>
                                          <p:attrName>ppt_w</p:attrName>
                                        </p:attrNameLst>
                                      </p:cBhvr>
                                      <p:tavLst>
                                        <p:tav tm="0">
                                          <p:val>
                                            <p:strVal val="#ppt_w*.05"/>
                                          </p:val>
                                        </p:tav>
                                        <p:tav tm="100000">
                                          <p:val>
                                            <p:strVal val="#ppt_w"/>
                                          </p:val>
                                        </p:tav>
                                      </p:tavLst>
                                    </p:anim>
                                    <p:anim calcmode="lin" valueType="num">
                                      <p:cBhvr>
                                        <p:cTn id="16" dur="1000" fill="hold"/>
                                        <p:tgtEl>
                                          <p:spTgt spid="136204">
                                            <p:txEl>
                                              <p:pRg st="0" end="0"/>
                                            </p:txEl>
                                          </p:spTgt>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36204">
                                            <p:txEl>
                                              <p:pRg st="0" end="0"/>
                                            </p:txEl>
                                          </p:spTgt>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36204">
                                            <p:txEl>
                                              <p:pRg st="0" end="0"/>
                                            </p:txEl>
                                          </p:spTgt>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36204">
                                            <p:txEl>
                                              <p:pRg st="0" end="0"/>
                                            </p:txEl>
                                          </p:spTgt>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36204">
                                            <p:txEl>
                                              <p:pRg st="0" end="0"/>
                                            </p:txEl>
                                          </p:spTgt>
                                        </p:tgtEl>
                                      </p:cBhvr>
                                    </p:animEffect>
                                  </p:childTnLst>
                                </p:cTn>
                              </p:par>
                              <p:par>
                                <p:cTn id="21" presetID="25" presetClass="entr" presetSubtype="0" fill="hold" nodeType="withEffect">
                                  <p:stCondLst>
                                    <p:cond delay="0"/>
                                  </p:stCondLst>
                                  <p:childTnLst>
                                    <p:set>
                                      <p:cBhvr>
                                        <p:cTn id="22" dur="1" fill="hold">
                                          <p:stCondLst>
                                            <p:cond delay="0"/>
                                          </p:stCondLst>
                                        </p:cTn>
                                        <p:tgtEl>
                                          <p:spTgt spid="136204">
                                            <p:txEl>
                                              <p:pRg st="1" end="1"/>
                                            </p:txEl>
                                          </p:spTgt>
                                        </p:tgtEl>
                                        <p:attrNameLst>
                                          <p:attrName>style.visibility</p:attrName>
                                        </p:attrNameLst>
                                      </p:cBhvr>
                                      <p:to>
                                        <p:strVal val="visible"/>
                                      </p:to>
                                    </p:set>
                                    <p:anim calcmode="lin" valueType="num">
                                      <p:cBhvr>
                                        <p:cTn id="23" dur="500" decel="50000" fill="hold">
                                          <p:stCondLst>
                                            <p:cond delay="0"/>
                                          </p:stCondLst>
                                        </p:cTn>
                                        <p:tgtEl>
                                          <p:spTgt spid="136204">
                                            <p:txEl>
                                              <p:pRg st="1" end="1"/>
                                            </p:txEl>
                                          </p:spTgt>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36204">
                                            <p:txEl>
                                              <p:pRg st="1" end="1"/>
                                            </p:txEl>
                                          </p:spTgt>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36204">
                                            <p:txEl>
                                              <p:pRg st="1" end="1"/>
                                            </p:txEl>
                                          </p:spTgt>
                                        </p:tgtEl>
                                        <p:attrNameLst>
                                          <p:attrName>ppt_w</p:attrName>
                                        </p:attrNameLst>
                                      </p:cBhvr>
                                      <p:tavLst>
                                        <p:tav tm="0">
                                          <p:val>
                                            <p:strVal val="#ppt_w*.05"/>
                                          </p:val>
                                        </p:tav>
                                        <p:tav tm="100000">
                                          <p:val>
                                            <p:strVal val="#ppt_w"/>
                                          </p:val>
                                        </p:tav>
                                      </p:tavLst>
                                    </p:anim>
                                    <p:anim calcmode="lin" valueType="num">
                                      <p:cBhvr>
                                        <p:cTn id="26" dur="1000" fill="hold"/>
                                        <p:tgtEl>
                                          <p:spTgt spid="136204">
                                            <p:txEl>
                                              <p:pRg st="1" end="1"/>
                                            </p:txEl>
                                          </p:spTgt>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36204">
                                            <p:txEl>
                                              <p:pRg st="1" end="1"/>
                                            </p:txEl>
                                          </p:spTgt>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36204">
                                            <p:txEl>
                                              <p:pRg st="1" end="1"/>
                                            </p:txEl>
                                          </p:spTgt>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36204">
                                            <p:txEl>
                                              <p:pRg st="1" end="1"/>
                                            </p:txEl>
                                          </p:spTgt>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36204">
                                            <p:txEl>
                                              <p:pRg st="1" end="1"/>
                                            </p:txEl>
                                          </p:spTgt>
                                        </p:tgtEl>
                                      </p:cBhvr>
                                    </p:animEffect>
                                  </p:childTnLst>
                                </p:cTn>
                              </p:par>
                              <p:par>
                                <p:cTn id="31" presetID="25" presetClass="entr" presetSubtype="0" fill="hold" nodeType="withEffect">
                                  <p:stCondLst>
                                    <p:cond delay="0"/>
                                  </p:stCondLst>
                                  <p:childTnLst>
                                    <p:set>
                                      <p:cBhvr>
                                        <p:cTn id="32" dur="1" fill="hold">
                                          <p:stCondLst>
                                            <p:cond delay="0"/>
                                          </p:stCondLst>
                                        </p:cTn>
                                        <p:tgtEl>
                                          <p:spTgt spid="136204">
                                            <p:txEl>
                                              <p:pRg st="2" end="2"/>
                                            </p:txEl>
                                          </p:spTgt>
                                        </p:tgtEl>
                                        <p:attrNameLst>
                                          <p:attrName>style.visibility</p:attrName>
                                        </p:attrNameLst>
                                      </p:cBhvr>
                                      <p:to>
                                        <p:strVal val="visible"/>
                                      </p:to>
                                    </p:set>
                                    <p:anim calcmode="lin" valueType="num">
                                      <p:cBhvr>
                                        <p:cTn id="33" dur="500" decel="50000" fill="hold">
                                          <p:stCondLst>
                                            <p:cond delay="0"/>
                                          </p:stCondLst>
                                        </p:cTn>
                                        <p:tgtEl>
                                          <p:spTgt spid="136204">
                                            <p:txEl>
                                              <p:pRg st="2" end="2"/>
                                            </p:txEl>
                                          </p:spTgt>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136204">
                                            <p:txEl>
                                              <p:pRg st="2" end="2"/>
                                            </p:txEl>
                                          </p:spTgt>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136204">
                                            <p:txEl>
                                              <p:pRg st="2" end="2"/>
                                            </p:txEl>
                                          </p:spTgt>
                                        </p:tgtEl>
                                        <p:attrNameLst>
                                          <p:attrName>ppt_w</p:attrName>
                                        </p:attrNameLst>
                                      </p:cBhvr>
                                      <p:tavLst>
                                        <p:tav tm="0">
                                          <p:val>
                                            <p:strVal val="#ppt_w*.05"/>
                                          </p:val>
                                        </p:tav>
                                        <p:tav tm="100000">
                                          <p:val>
                                            <p:strVal val="#ppt_w"/>
                                          </p:val>
                                        </p:tav>
                                      </p:tavLst>
                                    </p:anim>
                                    <p:anim calcmode="lin" valueType="num">
                                      <p:cBhvr>
                                        <p:cTn id="36" dur="1000" fill="hold"/>
                                        <p:tgtEl>
                                          <p:spTgt spid="136204">
                                            <p:txEl>
                                              <p:pRg st="2" end="2"/>
                                            </p:txEl>
                                          </p:spTgt>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136204">
                                            <p:txEl>
                                              <p:pRg st="2" end="2"/>
                                            </p:txEl>
                                          </p:spTgt>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136204">
                                            <p:txEl>
                                              <p:pRg st="2" end="2"/>
                                            </p:txEl>
                                          </p:spTgt>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136204">
                                            <p:txEl>
                                              <p:pRg st="2" end="2"/>
                                            </p:txEl>
                                          </p:spTgt>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136204">
                                            <p:txEl>
                                              <p:pRg st="2" end="2"/>
                                            </p:txEl>
                                          </p:spTgt>
                                        </p:tgtEl>
                                      </p:cBhvr>
                                    </p:animEffect>
                                  </p:childTnLst>
                                </p:cTn>
                              </p:par>
                              <p:par>
                                <p:cTn id="41" presetID="25" presetClass="entr" presetSubtype="0" fill="hold" nodeType="withEffect">
                                  <p:stCondLst>
                                    <p:cond delay="0"/>
                                  </p:stCondLst>
                                  <p:childTnLst>
                                    <p:set>
                                      <p:cBhvr>
                                        <p:cTn id="42" dur="1" fill="hold">
                                          <p:stCondLst>
                                            <p:cond delay="0"/>
                                          </p:stCondLst>
                                        </p:cTn>
                                        <p:tgtEl>
                                          <p:spTgt spid="136204">
                                            <p:txEl>
                                              <p:pRg st="3" end="3"/>
                                            </p:txEl>
                                          </p:spTgt>
                                        </p:tgtEl>
                                        <p:attrNameLst>
                                          <p:attrName>style.visibility</p:attrName>
                                        </p:attrNameLst>
                                      </p:cBhvr>
                                      <p:to>
                                        <p:strVal val="visible"/>
                                      </p:to>
                                    </p:set>
                                    <p:anim calcmode="lin" valueType="num">
                                      <p:cBhvr>
                                        <p:cTn id="43" dur="500" decel="50000" fill="hold">
                                          <p:stCondLst>
                                            <p:cond delay="0"/>
                                          </p:stCondLst>
                                        </p:cTn>
                                        <p:tgtEl>
                                          <p:spTgt spid="136204">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36204">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36204">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136204">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36204">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36204">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36204">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36204">
                                            <p:txEl>
                                              <p:pRg st="3" end="3"/>
                                            </p:txEl>
                                          </p:spTgt>
                                        </p:tgtEl>
                                      </p:cBhvr>
                                    </p:animEffect>
                                  </p:childTnLst>
                                </p:cTn>
                              </p:par>
                              <p:par>
                                <p:cTn id="51" presetID="25" presetClass="entr" presetSubtype="0" fill="hold" nodeType="withEffect">
                                  <p:stCondLst>
                                    <p:cond delay="0"/>
                                  </p:stCondLst>
                                  <p:childTnLst>
                                    <p:set>
                                      <p:cBhvr>
                                        <p:cTn id="52" dur="1" fill="hold">
                                          <p:stCondLst>
                                            <p:cond delay="0"/>
                                          </p:stCondLst>
                                        </p:cTn>
                                        <p:tgtEl>
                                          <p:spTgt spid="136204">
                                            <p:txEl>
                                              <p:pRg st="4" end="4"/>
                                            </p:txEl>
                                          </p:spTgt>
                                        </p:tgtEl>
                                        <p:attrNameLst>
                                          <p:attrName>style.visibility</p:attrName>
                                        </p:attrNameLst>
                                      </p:cBhvr>
                                      <p:to>
                                        <p:strVal val="visible"/>
                                      </p:to>
                                    </p:set>
                                    <p:anim calcmode="lin" valueType="num">
                                      <p:cBhvr>
                                        <p:cTn id="53" dur="500" decel="50000" fill="hold">
                                          <p:stCondLst>
                                            <p:cond delay="0"/>
                                          </p:stCondLst>
                                        </p:cTn>
                                        <p:tgtEl>
                                          <p:spTgt spid="136204">
                                            <p:txEl>
                                              <p:pRg st="4" end="4"/>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136204">
                                            <p:txEl>
                                              <p:pRg st="4" end="4"/>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136204">
                                            <p:txEl>
                                              <p:pRg st="4" end="4"/>
                                            </p:txEl>
                                          </p:spTgt>
                                        </p:tgtEl>
                                        <p:attrNameLst>
                                          <p:attrName>ppt_w</p:attrName>
                                        </p:attrNameLst>
                                      </p:cBhvr>
                                      <p:tavLst>
                                        <p:tav tm="0">
                                          <p:val>
                                            <p:strVal val="#ppt_w*.05"/>
                                          </p:val>
                                        </p:tav>
                                        <p:tav tm="100000">
                                          <p:val>
                                            <p:strVal val="#ppt_w"/>
                                          </p:val>
                                        </p:tav>
                                      </p:tavLst>
                                    </p:anim>
                                    <p:anim calcmode="lin" valueType="num">
                                      <p:cBhvr>
                                        <p:cTn id="56" dur="1000" fill="hold"/>
                                        <p:tgtEl>
                                          <p:spTgt spid="136204">
                                            <p:txEl>
                                              <p:pRg st="4" end="4"/>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136204">
                                            <p:txEl>
                                              <p:pRg st="4" end="4"/>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136204">
                                            <p:txEl>
                                              <p:pRg st="4" end="4"/>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136204">
                                            <p:txEl>
                                              <p:pRg st="4" end="4"/>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136204">
                                            <p:txEl>
                                              <p:pRg st="4" end="4"/>
                                            </p:txEl>
                                          </p:spTgt>
                                        </p:tgtEl>
                                      </p:cBhvr>
                                    </p:animEffect>
                                  </p:childTnLst>
                                </p:cTn>
                              </p:par>
                              <p:par>
                                <p:cTn id="61" presetID="25" presetClass="entr" presetSubtype="0" fill="hold" nodeType="withEffect">
                                  <p:stCondLst>
                                    <p:cond delay="0"/>
                                  </p:stCondLst>
                                  <p:childTnLst>
                                    <p:set>
                                      <p:cBhvr>
                                        <p:cTn id="62" dur="1" fill="hold">
                                          <p:stCondLst>
                                            <p:cond delay="0"/>
                                          </p:stCondLst>
                                        </p:cTn>
                                        <p:tgtEl>
                                          <p:spTgt spid="136204">
                                            <p:txEl>
                                              <p:pRg st="5" end="5"/>
                                            </p:txEl>
                                          </p:spTgt>
                                        </p:tgtEl>
                                        <p:attrNameLst>
                                          <p:attrName>style.visibility</p:attrName>
                                        </p:attrNameLst>
                                      </p:cBhvr>
                                      <p:to>
                                        <p:strVal val="visible"/>
                                      </p:to>
                                    </p:set>
                                    <p:anim calcmode="lin" valueType="num">
                                      <p:cBhvr>
                                        <p:cTn id="63" dur="500" decel="50000" fill="hold">
                                          <p:stCondLst>
                                            <p:cond delay="0"/>
                                          </p:stCondLst>
                                        </p:cTn>
                                        <p:tgtEl>
                                          <p:spTgt spid="136204">
                                            <p:txEl>
                                              <p:pRg st="5" end="5"/>
                                            </p:txEl>
                                          </p:spTgt>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36204">
                                            <p:txEl>
                                              <p:pRg st="5" end="5"/>
                                            </p:txEl>
                                          </p:spTgt>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36204">
                                            <p:txEl>
                                              <p:pRg st="5" end="5"/>
                                            </p:txEl>
                                          </p:spTgt>
                                        </p:tgtEl>
                                        <p:attrNameLst>
                                          <p:attrName>ppt_w</p:attrName>
                                        </p:attrNameLst>
                                      </p:cBhvr>
                                      <p:tavLst>
                                        <p:tav tm="0">
                                          <p:val>
                                            <p:strVal val="#ppt_w*.05"/>
                                          </p:val>
                                        </p:tav>
                                        <p:tav tm="100000">
                                          <p:val>
                                            <p:strVal val="#ppt_w"/>
                                          </p:val>
                                        </p:tav>
                                      </p:tavLst>
                                    </p:anim>
                                    <p:anim calcmode="lin" valueType="num">
                                      <p:cBhvr>
                                        <p:cTn id="66" dur="1000" fill="hold"/>
                                        <p:tgtEl>
                                          <p:spTgt spid="136204">
                                            <p:txEl>
                                              <p:pRg st="5" end="5"/>
                                            </p:txEl>
                                          </p:spTgt>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36204">
                                            <p:txEl>
                                              <p:pRg st="5" end="5"/>
                                            </p:txEl>
                                          </p:spTgt>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36204">
                                            <p:txEl>
                                              <p:pRg st="5" end="5"/>
                                            </p:txEl>
                                          </p:spTgt>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36204">
                                            <p:txEl>
                                              <p:pRg st="5" end="5"/>
                                            </p:txEl>
                                          </p:spTgt>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36204">
                                            <p:txEl>
                                              <p:pRg st="5" end="5"/>
                                            </p:txEl>
                                          </p:spTgt>
                                        </p:tgtEl>
                                      </p:cBhvr>
                                    </p:animEffect>
                                  </p:childTnLst>
                                </p:cTn>
                              </p:par>
                              <p:par>
                                <p:cTn id="71" presetID="25" presetClass="entr" presetSubtype="0" fill="hold" nodeType="withEffect">
                                  <p:stCondLst>
                                    <p:cond delay="0"/>
                                  </p:stCondLst>
                                  <p:childTnLst>
                                    <p:set>
                                      <p:cBhvr>
                                        <p:cTn id="72" dur="1" fill="hold">
                                          <p:stCondLst>
                                            <p:cond delay="0"/>
                                          </p:stCondLst>
                                        </p:cTn>
                                        <p:tgtEl>
                                          <p:spTgt spid="136204">
                                            <p:txEl>
                                              <p:pRg st="6" end="6"/>
                                            </p:txEl>
                                          </p:spTgt>
                                        </p:tgtEl>
                                        <p:attrNameLst>
                                          <p:attrName>style.visibility</p:attrName>
                                        </p:attrNameLst>
                                      </p:cBhvr>
                                      <p:to>
                                        <p:strVal val="visible"/>
                                      </p:to>
                                    </p:set>
                                    <p:anim calcmode="lin" valueType="num">
                                      <p:cBhvr>
                                        <p:cTn id="73" dur="500" decel="50000" fill="hold">
                                          <p:stCondLst>
                                            <p:cond delay="0"/>
                                          </p:stCondLst>
                                        </p:cTn>
                                        <p:tgtEl>
                                          <p:spTgt spid="136204">
                                            <p:txEl>
                                              <p:pRg st="6" end="6"/>
                                            </p:tx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136204">
                                            <p:txEl>
                                              <p:pRg st="6" end="6"/>
                                            </p:tx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136204">
                                            <p:txEl>
                                              <p:pRg st="6" end="6"/>
                                            </p:txEl>
                                          </p:spTgt>
                                        </p:tgtEl>
                                        <p:attrNameLst>
                                          <p:attrName>ppt_w</p:attrName>
                                        </p:attrNameLst>
                                      </p:cBhvr>
                                      <p:tavLst>
                                        <p:tav tm="0">
                                          <p:val>
                                            <p:strVal val="#ppt_w*.05"/>
                                          </p:val>
                                        </p:tav>
                                        <p:tav tm="100000">
                                          <p:val>
                                            <p:strVal val="#ppt_w"/>
                                          </p:val>
                                        </p:tav>
                                      </p:tavLst>
                                    </p:anim>
                                    <p:anim calcmode="lin" valueType="num">
                                      <p:cBhvr>
                                        <p:cTn id="76" dur="1000" fill="hold"/>
                                        <p:tgtEl>
                                          <p:spTgt spid="136204">
                                            <p:txEl>
                                              <p:pRg st="6" end="6"/>
                                            </p:tx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136204">
                                            <p:txEl>
                                              <p:pRg st="6" end="6"/>
                                            </p:tx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136204">
                                            <p:txEl>
                                              <p:pRg st="6" end="6"/>
                                            </p:tx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136204">
                                            <p:txEl>
                                              <p:pRg st="6" end="6"/>
                                            </p:tx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136204">
                                            <p:txEl>
                                              <p:pRg st="6" end="6"/>
                                            </p:txEl>
                                          </p:spTgt>
                                        </p:tgtEl>
                                      </p:cBhvr>
                                    </p:animEffect>
                                  </p:childTnLst>
                                </p:cTn>
                              </p:par>
                              <p:par>
                                <p:cTn id="81" presetID="25" presetClass="entr" presetSubtype="0" fill="hold" nodeType="withEffect">
                                  <p:stCondLst>
                                    <p:cond delay="0"/>
                                  </p:stCondLst>
                                  <p:childTnLst>
                                    <p:set>
                                      <p:cBhvr>
                                        <p:cTn id="82" dur="1" fill="hold">
                                          <p:stCondLst>
                                            <p:cond delay="0"/>
                                          </p:stCondLst>
                                        </p:cTn>
                                        <p:tgtEl>
                                          <p:spTgt spid="136204">
                                            <p:txEl>
                                              <p:pRg st="7" end="7"/>
                                            </p:txEl>
                                          </p:spTgt>
                                        </p:tgtEl>
                                        <p:attrNameLst>
                                          <p:attrName>style.visibility</p:attrName>
                                        </p:attrNameLst>
                                      </p:cBhvr>
                                      <p:to>
                                        <p:strVal val="visible"/>
                                      </p:to>
                                    </p:set>
                                    <p:anim calcmode="lin" valueType="num">
                                      <p:cBhvr>
                                        <p:cTn id="83" dur="500" decel="50000" fill="hold">
                                          <p:stCondLst>
                                            <p:cond delay="0"/>
                                          </p:stCondLst>
                                        </p:cTn>
                                        <p:tgtEl>
                                          <p:spTgt spid="136204">
                                            <p:txEl>
                                              <p:pRg st="7" end="7"/>
                                            </p:txEl>
                                          </p:spTgt>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136204">
                                            <p:txEl>
                                              <p:pRg st="7" end="7"/>
                                            </p:txEl>
                                          </p:spTgt>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136204">
                                            <p:txEl>
                                              <p:pRg st="7" end="7"/>
                                            </p:txEl>
                                          </p:spTgt>
                                        </p:tgtEl>
                                        <p:attrNameLst>
                                          <p:attrName>ppt_w</p:attrName>
                                        </p:attrNameLst>
                                      </p:cBhvr>
                                      <p:tavLst>
                                        <p:tav tm="0">
                                          <p:val>
                                            <p:strVal val="#ppt_w*.05"/>
                                          </p:val>
                                        </p:tav>
                                        <p:tav tm="100000">
                                          <p:val>
                                            <p:strVal val="#ppt_w"/>
                                          </p:val>
                                        </p:tav>
                                      </p:tavLst>
                                    </p:anim>
                                    <p:anim calcmode="lin" valueType="num">
                                      <p:cBhvr>
                                        <p:cTn id="86" dur="1000" fill="hold"/>
                                        <p:tgtEl>
                                          <p:spTgt spid="136204">
                                            <p:txEl>
                                              <p:pRg st="7" end="7"/>
                                            </p:txEl>
                                          </p:spTgt>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136204">
                                            <p:txEl>
                                              <p:pRg st="7" end="7"/>
                                            </p:txEl>
                                          </p:spTgt>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136204">
                                            <p:txEl>
                                              <p:pRg st="7" end="7"/>
                                            </p:txEl>
                                          </p:spTgt>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136204">
                                            <p:txEl>
                                              <p:pRg st="7" end="7"/>
                                            </p:txEl>
                                          </p:spTgt>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13620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6" grpId="1"/>
    </p:bldLst>
  </p:timing>
</p:sld>
</file>

<file path=ppt/theme/theme1.xml><?xml version="1.0" encoding="utf-8"?>
<a:theme xmlns:a="http://schemas.openxmlformats.org/drawingml/2006/main" name="Κραγιόνια">
  <a:themeElements>
    <a:clrScheme name="Κραγιόνια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Κραγιόνια">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Κραγιόνια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Κραγιόνια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Κραγιόνια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Κραγιόνια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Κραγιόνια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Κραγιόνια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Κραγιόνια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Κραγιόνια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212</TotalTime>
  <Words>840</Words>
  <Application>Microsoft Office PowerPoint</Application>
  <PresentationFormat>Προβολή στην οθόνη (4:3)</PresentationFormat>
  <Paragraphs>82</Paragraphs>
  <Slides>15</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Κραγιόνια</vt:lpstr>
      <vt:lpstr>Ενδοσχολική Βία</vt:lpstr>
      <vt:lpstr>Τι είναι η ενδοσχολική βία;</vt:lpstr>
      <vt:lpstr>Αιτίες επιθετικότητας(1)</vt:lpstr>
      <vt:lpstr>Αιτίες επιθετικότητας(2)</vt:lpstr>
      <vt:lpstr>Αιτίες επιθετικότητας(3)</vt:lpstr>
      <vt:lpstr>Μορφές σχολικής βίας(1)</vt:lpstr>
      <vt:lpstr>Μορφές σχολικής βίας(2)</vt:lpstr>
      <vt:lpstr>Μορφές σχολικής βίας(3)</vt:lpstr>
      <vt:lpstr>Ποια παιδιά είναι ευάλωτα στη σχολική βία;</vt:lpstr>
      <vt:lpstr>Μ ί λ α !</vt:lpstr>
      <vt:lpstr>Συμπεριφορά θύματος</vt:lpstr>
      <vt:lpstr>Πρόληψη στο σχολείο</vt:lpstr>
      <vt:lpstr>Αντιμετώπιση </vt:lpstr>
      <vt:lpstr>Μερικές φωτογραφίες</vt:lpstr>
      <vt:lpstr>Παραπομπές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Ενδοσχολική Βία</dc:title>
  <dc:creator>admin</dc:creator>
  <cp:lastModifiedBy>Αλικη</cp:lastModifiedBy>
  <cp:revision>11</cp:revision>
  <dcterms:created xsi:type="dcterms:W3CDTF">2012-03-01T14:48:56Z</dcterms:created>
  <dcterms:modified xsi:type="dcterms:W3CDTF">2012-03-02T19:24:59Z</dcterms:modified>
</cp:coreProperties>
</file>